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6" r:id="rId4"/>
  </p:sldMasterIdLst>
  <p:notesMasterIdLst>
    <p:notesMasterId r:id="rId64"/>
  </p:notesMasterIdLst>
  <p:handoutMasterIdLst>
    <p:handoutMasterId r:id="rId65"/>
  </p:handoutMasterIdLst>
  <p:sldIdLst>
    <p:sldId id="266" r:id="rId5"/>
    <p:sldId id="293" r:id="rId6"/>
    <p:sldId id="298" r:id="rId7"/>
    <p:sldId id="353" r:id="rId8"/>
    <p:sldId id="269" r:id="rId9"/>
    <p:sldId id="354" r:id="rId10"/>
    <p:sldId id="355" r:id="rId11"/>
    <p:sldId id="312" r:id="rId12"/>
    <p:sldId id="314" r:id="rId13"/>
    <p:sldId id="365" r:id="rId14"/>
    <p:sldId id="371" r:id="rId15"/>
    <p:sldId id="366" r:id="rId16"/>
    <p:sldId id="367" r:id="rId17"/>
    <p:sldId id="275" r:id="rId18"/>
    <p:sldId id="278" r:id="rId19"/>
    <p:sldId id="368" r:id="rId20"/>
    <p:sldId id="369" r:id="rId21"/>
    <p:sldId id="271" r:id="rId22"/>
    <p:sldId id="336" r:id="rId23"/>
    <p:sldId id="337" r:id="rId24"/>
    <p:sldId id="338" r:id="rId25"/>
    <p:sldId id="339" r:id="rId26"/>
    <p:sldId id="340" r:id="rId27"/>
    <p:sldId id="351" r:id="rId28"/>
    <p:sldId id="349" r:id="rId29"/>
    <p:sldId id="374" r:id="rId30"/>
    <p:sldId id="375" r:id="rId31"/>
    <p:sldId id="376" r:id="rId32"/>
    <p:sldId id="377" r:id="rId33"/>
    <p:sldId id="378" r:id="rId34"/>
    <p:sldId id="381" r:id="rId35"/>
    <p:sldId id="382" r:id="rId36"/>
    <p:sldId id="383" r:id="rId37"/>
    <p:sldId id="384" r:id="rId38"/>
    <p:sldId id="385" r:id="rId39"/>
    <p:sldId id="386" r:id="rId40"/>
    <p:sldId id="387" r:id="rId41"/>
    <p:sldId id="388" r:id="rId42"/>
    <p:sldId id="389" r:id="rId43"/>
    <p:sldId id="390" r:id="rId44"/>
    <p:sldId id="391" r:id="rId45"/>
    <p:sldId id="392" r:id="rId46"/>
    <p:sldId id="393" r:id="rId47"/>
    <p:sldId id="394" r:id="rId48"/>
    <p:sldId id="402" r:id="rId49"/>
    <p:sldId id="403" r:id="rId50"/>
    <p:sldId id="404" r:id="rId51"/>
    <p:sldId id="405" r:id="rId52"/>
    <p:sldId id="407" r:id="rId53"/>
    <p:sldId id="406" r:id="rId54"/>
    <p:sldId id="416" r:id="rId55"/>
    <p:sldId id="421" r:id="rId56"/>
    <p:sldId id="429" r:id="rId57"/>
    <p:sldId id="427" r:id="rId58"/>
    <p:sldId id="417" r:id="rId59"/>
    <p:sldId id="418" r:id="rId60"/>
    <p:sldId id="422" r:id="rId61"/>
    <p:sldId id="424" r:id="rId62"/>
    <p:sldId id="425" r:id="rId63"/>
  </p:sldIdLst>
  <p:sldSz cx="9144000" cy="6858000" type="screen4x3"/>
  <p:notesSz cx="6858000" cy="9144000"/>
  <p:defaultTextStyle>
    <a:defPPr>
      <a:defRPr lang="en-GB"/>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achmann" initials="b" lastIdx="4"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FAC05"/>
    <a:srgbClr val="D9D9D9"/>
    <a:srgbClr val="6B7600"/>
    <a:srgbClr val="800000"/>
    <a:srgbClr val="E2FA00"/>
    <a:srgbClr val="D4EA00"/>
    <a:srgbClr val="660066"/>
    <a:srgbClr val="FF0000"/>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17" autoAdjust="0"/>
    <p:restoredTop sz="85381" autoAdjust="0"/>
  </p:normalViewPr>
  <p:slideViewPr>
    <p:cSldViewPr>
      <p:cViewPr varScale="1">
        <p:scale>
          <a:sx n="114" d="100"/>
          <a:sy n="114" d="100"/>
        </p:scale>
        <p:origin x="1374" y="108"/>
      </p:cViewPr>
      <p:guideLst>
        <p:guide orient="horz" pos="2160"/>
        <p:guide pos="2880"/>
      </p:guideLst>
    </p:cSldViewPr>
  </p:slideViewPr>
  <p:outlineViewPr>
    <p:cViewPr>
      <p:scale>
        <a:sx n="33" d="100"/>
        <a:sy n="33" d="100"/>
      </p:scale>
      <p:origin x="0" y="3522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5" d="100"/>
          <a:sy n="85" d="100"/>
        </p:scale>
        <p:origin x="3144"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2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GB"/>
          </a:p>
        </p:txBody>
      </p:sp>
      <p:sp>
        <p:nvSpPr>
          <p:cNvPr id="184323"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GB"/>
          </a:p>
        </p:txBody>
      </p:sp>
      <p:sp>
        <p:nvSpPr>
          <p:cNvPr id="184324"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GB"/>
          </a:p>
        </p:txBody>
      </p:sp>
      <p:sp>
        <p:nvSpPr>
          <p:cNvPr id="184325"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08F522DE-2595-4211-9733-08C10CCE2945}" type="slidenum">
              <a:rPr lang="en-GB"/>
              <a:pPr/>
              <a:t>‹Nr.›</a:t>
            </a:fld>
            <a:endParaRPr lang="en-GB"/>
          </a:p>
        </p:txBody>
      </p:sp>
    </p:spTree>
    <p:extLst>
      <p:ext uri="{BB962C8B-B14F-4D97-AF65-F5344CB8AC3E}">
        <p14:creationId xmlns:p14="http://schemas.microsoft.com/office/powerpoint/2010/main" val="33705674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GB"/>
          </a:p>
        </p:txBody>
      </p:sp>
      <p:sp>
        <p:nvSpPr>
          <p:cNvPr id="1024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GB"/>
          </a:p>
        </p:txBody>
      </p:sp>
      <p:sp>
        <p:nvSpPr>
          <p:cNvPr id="1024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024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GB"/>
              <a:t>Textmasterformate durch Klicken bearbeiten</a:t>
            </a:r>
          </a:p>
          <a:p>
            <a:pPr lvl="1"/>
            <a:r>
              <a:rPr lang="en-GB"/>
              <a:t>Zweite Ebene</a:t>
            </a:r>
          </a:p>
          <a:p>
            <a:pPr lvl="2"/>
            <a:r>
              <a:rPr lang="en-GB"/>
              <a:t>Dritte Ebene</a:t>
            </a:r>
          </a:p>
          <a:p>
            <a:pPr lvl="3"/>
            <a:r>
              <a:rPr lang="en-GB"/>
              <a:t>Vierte Ebene</a:t>
            </a:r>
          </a:p>
          <a:p>
            <a:pPr lvl="4"/>
            <a:r>
              <a:rPr lang="en-GB"/>
              <a:t>Fünfte Ebene</a:t>
            </a:r>
          </a:p>
        </p:txBody>
      </p:sp>
      <p:sp>
        <p:nvSpPr>
          <p:cNvPr id="1024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GB"/>
          </a:p>
        </p:txBody>
      </p:sp>
      <p:sp>
        <p:nvSpPr>
          <p:cNvPr id="1024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74ACB795-123D-4B41-ABB8-5412373C4490}" type="slidenum">
              <a:rPr lang="en-GB"/>
              <a:pPr/>
              <a:t>‹Nr.›</a:t>
            </a:fld>
            <a:endParaRPr lang="en-GB"/>
          </a:p>
        </p:txBody>
      </p:sp>
    </p:spTree>
    <p:extLst>
      <p:ext uri="{BB962C8B-B14F-4D97-AF65-F5344CB8AC3E}">
        <p14:creationId xmlns:p14="http://schemas.microsoft.com/office/powerpoint/2010/main" val="253288516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ChangeArrowheads="1"/>
          </p:cNvSpPr>
          <p:nvPr/>
        </p:nvSpPr>
        <p:spPr bwMode="auto">
          <a:xfrm>
            <a:off x="76462" y="365440"/>
            <a:ext cx="6770825" cy="426885"/>
          </a:xfrm>
          <a:prstGeom prst="rect">
            <a:avLst/>
          </a:prstGeom>
          <a:noFill/>
          <a:ln w="9525">
            <a:noFill/>
            <a:miter lim="800000"/>
            <a:headEnd/>
            <a:tailEnd/>
          </a:ln>
        </p:spPr>
        <p:txBody>
          <a:bodyPr lIns="65277" tIns="25474" rIns="65277" bIns="25474">
            <a:spAutoFit/>
          </a:bodyPr>
          <a:lstStyle/>
          <a:p>
            <a:pPr defTabSz="951618" eaLnBrk="0" hangingPunct="0"/>
            <a:r>
              <a:rPr lang="en-US" sz="1200" b="1" dirty="0">
                <a:latin typeface="Calibri" pitchFamily="34" charset="0"/>
              </a:rPr>
              <a:t>Strategic Imperative: Companies must continuously find ways to speed up their business to respond to customer demands and competitive pressures.</a:t>
            </a:r>
          </a:p>
        </p:txBody>
      </p:sp>
      <p:sp>
        <p:nvSpPr>
          <p:cNvPr id="22530" name="Rectangle 3"/>
          <p:cNvSpPr>
            <a:spLocks noGrp="1" noRot="1" noChangeAspect="1" noChangeArrowheads="1" noTextEdit="1"/>
          </p:cNvSpPr>
          <p:nvPr>
            <p:ph type="sldImg"/>
          </p:nvPr>
        </p:nvSpPr>
        <p:spPr bwMode="auto">
          <a:xfrm>
            <a:off x="800100" y="1389063"/>
            <a:ext cx="5318125" cy="3987800"/>
          </a:xfrm>
          <a:noFill/>
          <a:ln>
            <a:solidFill>
              <a:srgbClr val="000000"/>
            </a:solidFill>
            <a:miter lim="800000"/>
            <a:headEnd/>
            <a:tailEnd/>
          </a:ln>
        </p:spPr>
      </p:sp>
      <p:sp>
        <p:nvSpPr>
          <p:cNvPr id="22531" name="Rectangle 4"/>
          <p:cNvSpPr>
            <a:spLocks noGrp="1" noChangeArrowheads="1"/>
          </p:cNvSpPr>
          <p:nvPr>
            <p:ph type="body" idx="1"/>
          </p:nvPr>
        </p:nvSpPr>
        <p:spPr bwMode="auto">
          <a:xfrm>
            <a:off x="97610" y="5678870"/>
            <a:ext cx="6726902" cy="2997900"/>
          </a:xfrm>
          <a:noFill/>
        </p:spPr>
        <p:txBody>
          <a:bodyPr wrap="square" numCol="1" anchor="t" anchorCtr="0" compatLnSpc="1">
            <a:prstTxWarp prst="textNoShape">
              <a:avLst/>
            </a:prstTxWarp>
          </a:bodyPr>
          <a:lstStyle/>
          <a:p>
            <a:pPr>
              <a:spcBef>
                <a:spcPct val="0"/>
              </a:spcBef>
            </a:pPr>
            <a:r>
              <a:rPr lang="en-US">
                <a:latin typeface="Arial" charset="0"/>
              </a:rPr>
              <a:t>The Business Pipeline</a:t>
            </a:r>
          </a:p>
          <a:p>
            <a:pPr>
              <a:spcBef>
                <a:spcPct val="0"/>
              </a:spcBef>
            </a:pPr>
            <a:endParaRPr lang="en-US">
              <a:latin typeface="Arial" charset="0"/>
            </a:endParaRPr>
          </a:p>
          <a:p>
            <a:pPr>
              <a:spcBef>
                <a:spcPct val="0"/>
              </a:spcBef>
            </a:pPr>
            <a:r>
              <a:rPr lang="en-US">
                <a:latin typeface="Arial" charset="0"/>
              </a:rPr>
              <a:t>Pipeline Velocity is Accelerating in all businesses</a:t>
            </a:r>
          </a:p>
          <a:p>
            <a:pPr lvl="1">
              <a:spcBef>
                <a:spcPct val="0"/>
              </a:spcBef>
            </a:pPr>
            <a:r>
              <a:rPr lang="en-US">
                <a:latin typeface="Arial" charset="0"/>
              </a:rPr>
              <a:t>E.g. </a:t>
            </a:r>
          </a:p>
          <a:p>
            <a:pPr lvl="2">
              <a:spcBef>
                <a:spcPct val="0"/>
              </a:spcBef>
            </a:pPr>
            <a:r>
              <a:rPr lang="en-US">
                <a:latin typeface="Arial" charset="0"/>
              </a:rPr>
              <a:t>Financial Trading is 10x the volume of 5yrs ago</a:t>
            </a:r>
          </a:p>
          <a:p>
            <a:pPr lvl="2">
              <a:spcBef>
                <a:spcPct val="0"/>
              </a:spcBef>
            </a:pPr>
            <a:r>
              <a:rPr lang="en-US">
                <a:latin typeface="Arial" charset="0"/>
              </a:rPr>
              <a:t>SLAs on most manufacturing is half what it was 10 years ago</a:t>
            </a:r>
          </a:p>
          <a:p>
            <a:pPr lvl="2">
              <a:spcBef>
                <a:spcPct val="0"/>
              </a:spcBef>
            </a:pPr>
            <a:r>
              <a:rPr lang="en-US">
                <a:latin typeface="Arial" charset="0"/>
              </a:rPr>
              <a:t>Virtually all retail fulfillment is next day ship… </a:t>
            </a:r>
            <a:br>
              <a:rPr lang="en-US">
                <a:latin typeface="Arial" charset="0"/>
              </a:rPr>
            </a:br>
            <a:r>
              <a:rPr lang="en-US">
                <a:latin typeface="Arial" charset="0"/>
              </a:rPr>
              <a:t>remember “allow 4-6 weeks for delivery”?  It wasn’t that long ago.</a:t>
            </a:r>
          </a:p>
          <a:p>
            <a:pPr>
              <a:spcBef>
                <a:spcPct val="0"/>
              </a:spcBef>
            </a:pPr>
            <a:endParaRPr lang="en-US">
              <a:latin typeface="Arial" charset="0"/>
            </a:endParaRPr>
          </a:p>
          <a:p>
            <a:pPr>
              <a:spcBef>
                <a:spcPct val="0"/>
              </a:spcBef>
            </a:pPr>
            <a:endParaRPr lang="en-US">
              <a:latin typeface="Arial" charset="0"/>
            </a:endParaRPr>
          </a:p>
          <a:p>
            <a:pPr>
              <a:spcBef>
                <a:spcPct val="0"/>
              </a:spcBef>
            </a:pPr>
            <a:r>
              <a:rPr lang="en-US">
                <a:latin typeface="Arial" charset="0"/>
              </a:rPr>
              <a:t>Note’s from Roy’s presentation:</a:t>
            </a:r>
          </a:p>
          <a:p>
            <a:pPr>
              <a:spcBef>
                <a:spcPct val="0"/>
              </a:spcBef>
            </a:pPr>
            <a:r>
              <a:rPr lang="en-US">
                <a:latin typeface="Arial" charset="0"/>
              </a:rPr>
              <a:t>Many business managers are focused on reducing the time it takes to execute their business processes and activities. Speed underlies many modern management strategies, including the zero-latency enterprise (ZLE), "time-based competition," straight-through processing (STP), and "just in time" inventory (note that real-time enterprise and event-driven enterprise generally are synonyms for ZLE). When an order is placed online, the expectation is that the goods will arrive "faster" than in the past. When someone applies for an insurance policy or submits a claim, he or she expects a quicker decision and more visibility into the process. These expectations require remaking supply, distribution, service and marketing infrastructures. A classic example of increased business velocity can be found in PC manufacturing. The entire process — talking to the customer, configuring a system, manufacturing, testing, shipping and transferring funds from the customer's bank account — takes less than 24 hours (in some cases). Short "quote to cash" cycle times require fast, closely knit applications, often implemented using EDA, with or without BPM.</a:t>
            </a:r>
          </a:p>
          <a:p>
            <a:pPr>
              <a:spcBef>
                <a:spcPct val="0"/>
              </a:spcBef>
            </a:pPr>
            <a:r>
              <a:rPr lang="en-US" i="1">
                <a:latin typeface="Arial" charset="0"/>
              </a:rPr>
              <a:t>Action Item: Business managers and analysts must identify which of their business processes should be accelerated to produce meaningful improvements in business results. Not all processes need to run fast.</a:t>
            </a:r>
          </a:p>
        </p:txBody>
      </p:sp>
    </p:spTree>
    <p:extLst>
      <p:ext uri="{BB962C8B-B14F-4D97-AF65-F5344CB8AC3E}">
        <p14:creationId xmlns:p14="http://schemas.microsoft.com/office/powerpoint/2010/main" val="4106869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claim that our design concepts inspired by</a:t>
            </a:r>
            <a:r>
              <a:rPr lang="en-US" baseline="0" dirty="0"/>
              <a:t> </a:t>
            </a:r>
            <a:r>
              <a:rPr lang="en-US" dirty="0"/>
              <a:t>COP</a:t>
            </a:r>
            <a:r>
              <a:rPr lang="en-US" baseline="0" dirty="0"/>
              <a:t> can significantly simplify the software developing process for WSN. It is worth noticing, that these concepts are language independent and can be implemented in any of them.</a:t>
            </a:r>
            <a:endParaRPr lang="en-US" dirty="0"/>
          </a:p>
        </p:txBody>
      </p:sp>
      <p:sp>
        <p:nvSpPr>
          <p:cNvPr id="4" name="Slide Number Placeholder 3"/>
          <p:cNvSpPr>
            <a:spLocks noGrp="1"/>
          </p:cNvSpPr>
          <p:nvPr>
            <p:ph type="sldNum" sz="quarter" idx="10"/>
          </p:nvPr>
        </p:nvSpPr>
        <p:spPr/>
        <p:txBody>
          <a:bodyPr/>
          <a:lstStyle/>
          <a:p>
            <a:fld id="{1D39CC34-4875-844E-B0F7-9197346FE3A1}" type="slidenum">
              <a:rPr lang="en-US" smtClean="0"/>
              <a:t>47</a:t>
            </a:fld>
            <a:endParaRPr lang="en-US"/>
          </a:p>
        </p:txBody>
      </p:sp>
    </p:spTree>
    <p:extLst>
      <p:ext uri="{BB962C8B-B14F-4D97-AF65-F5344CB8AC3E}">
        <p14:creationId xmlns:p14="http://schemas.microsoft.com/office/powerpoint/2010/main" val="8495972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not stand alone </a:t>
            </a:r>
            <a:r>
              <a:rPr lang="en-US" dirty="0" err="1"/>
              <a:t>func</a:t>
            </a:r>
            <a:r>
              <a:rPr lang="en-US" dirty="0"/>
              <a:t>, but supports another </a:t>
            </a:r>
            <a:r>
              <a:rPr lang="en-US" dirty="0" err="1"/>
              <a:t>func</a:t>
            </a:r>
            <a:r>
              <a:rPr lang="en-US" dirty="0"/>
              <a:t>.</a:t>
            </a:r>
          </a:p>
        </p:txBody>
      </p:sp>
      <p:sp>
        <p:nvSpPr>
          <p:cNvPr id="4" name="Slide Number Placeholder 3"/>
          <p:cNvSpPr>
            <a:spLocks noGrp="1"/>
          </p:cNvSpPr>
          <p:nvPr>
            <p:ph type="sldNum" sz="quarter" idx="10"/>
          </p:nvPr>
        </p:nvSpPr>
        <p:spPr/>
        <p:txBody>
          <a:bodyPr/>
          <a:lstStyle/>
          <a:p>
            <a:fld id="{1D39CC34-4875-844E-B0F7-9197346FE3A1}" type="slidenum">
              <a:rPr lang="en-US" smtClean="0"/>
              <a:t>48</a:t>
            </a:fld>
            <a:endParaRPr lang="en-US"/>
          </a:p>
        </p:txBody>
      </p:sp>
    </p:spTree>
    <p:extLst>
      <p:ext uri="{BB962C8B-B14F-4D97-AF65-F5344CB8AC3E}">
        <p14:creationId xmlns:p14="http://schemas.microsoft.com/office/powerpoint/2010/main" val="2586615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03B0A4-FA39-4D37-93A8-90935A4F37F7}" type="slidenum">
              <a:rPr lang="en-US" altLang="ko-KR"/>
              <a:pPr/>
              <a:t>53</a:t>
            </a:fld>
            <a:endParaRPr lang="en-US" altLang="ko-KR"/>
          </a:p>
        </p:txBody>
      </p:sp>
      <p:sp>
        <p:nvSpPr>
          <p:cNvPr id="6146" name="Rectangle 2"/>
          <p:cNvSpPr>
            <a:spLocks noGrp="1" noRot="1" noChangeAspect="1" noChangeArrowheads="1" noTextEdit="1"/>
          </p:cNvSpPr>
          <p:nvPr>
            <p:ph type="sldImg"/>
          </p:nvPr>
        </p:nvSpPr>
        <p:spPr>
          <a:ln/>
        </p:spPr>
      </p:sp>
      <p:sp>
        <p:nvSpPr>
          <p:cNvPr id="6147" name="Rectangle 3"/>
          <p:cNvSpPr>
            <a:spLocks noGrp="1" noChangeArrowheads="1"/>
          </p:cNvSpPr>
          <p:nvPr>
            <p:ph type="body" idx="1"/>
          </p:nvPr>
        </p:nvSpPr>
        <p:spPr/>
        <p:txBody>
          <a:bodyPr/>
          <a:lstStyle/>
          <a:p>
            <a:endParaRPr lang="ko-KR" altLang="ko-KR" dirty="0"/>
          </a:p>
        </p:txBody>
      </p:sp>
    </p:spTree>
    <p:extLst>
      <p:ext uri="{BB962C8B-B14F-4D97-AF65-F5344CB8AC3E}">
        <p14:creationId xmlns:p14="http://schemas.microsoft.com/office/powerpoint/2010/main" val="15760331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normAutofit/>
          </a:bodyPr>
          <a:lstStyle/>
          <a:p>
            <a:endParaRPr lang="ko-KR" altLang="en-US"/>
          </a:p>
        </p:txBody>
      </p:sp>
      <p:sp>
        <p:nvSpPr>
          <p:cNvPr id="4" name="슬라이드 번호 개체 틀 3"/>
          <p:cNvSpPr>
            <a:spLocks noGrp="1"/>
          </p:cNvSpPr>
          <p:nvPr>
            <p:ph type="sldNum" sz="quarter" idx="10"/>
          </p:nvPr>
        </p:nvSpPr>
        <p:spPr/>
        <p:txBody>
          <a:bodyPr/>
          <a:lstStyle/>
          <a:p>
            <a:fld id="{DEA496A7-7425-4AB8-8DE2-10B0CEE42D2A}" type="slidenum">
              <a:rPr lang="en-US" altLang="ko-KR" smtClean="0"/>
              <a:pPr/>
              <a:t>54</a:t>
            </a:fld>
            <a:endParaRPr lang="en-US" altLang="ko-KR"/>
          </a:p>
        </p:txBody>
      </p:sp>
    </p:spTree>
    <p:extLst>
      <p:ext uri="{BB962C8B-B14F-4D97-AF65-F5344CB8AC3E}">
        <p14:creationId xmlns:p14="http://schemas.microsoft.com/office/powerpoint/2010/main" val="1969540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7638B0-7EA6-455E-BF76-82242FCE9982}" type="slidenum">
              <a:rPr lang="en-US"/>
              <a:pPr/>
              <a:t>7</a:t>
            </a:fld>
            <a:endParaRPr lang="en-US"/>
          </a:p>
        </p:txBody>
      </p:sp>
      <p:sp>
        <p:nvSpPr>
          <p:cNvPr id="2888706" name="Rectangle 2"/>
          <p:cNvSpPr>
            <a:spLocks noGrp="1" noRot="1" noChangeAspect="1" noChangeArrowheads="1" noTextEdit="1"/>
          </p:cNvSpPr>
          <p:nvPr>
            <p:ph type="sldImg"/>
          </p:nvPr>
        </p:nvSpPr>
        <p:spPr>
          <a:xfrm>
            <a:off x="1185863" y="698500"/>
            <a:ext cx="4659312" cy="3494088"/>
          </a:xfrm>
          <a:ln/>
        </p:spPr>
      </p:sp>
      <p:sp>
        <p:nvSpPr>
          <p:cNvPr id="2888707" name="Rectangle 3"/>
          <p:cNvSpPr>
            <a:spLocks noGrp="1" noChangeArrowheads="1"/>
          </p:cNvSpPr>
          <p:nvPr>
            <p:ph type="body" idx="1"/>
          </p:nvPr>
        </p:nvSpPr>
        <p:spPr>
          <a:xfrm>
            <a:off x="936625" y="4425950"/>
            <a:ext cx="5154613" cy="4189413"/>
          </a:xfrm>
        </p:spPr>
        <p:txBody>
          <a:bodyPr/>
          <a:lstStyle/>
          <a:p>
            <a:endParaRPr lang="en-GB"/>
          </a:p>
        </p:txBody>
      </p:sp>
    </p:spTree>
    <p:extLst>
      <p:ext uri="{BB962C8B-B14F-4D97-AF65-F5344CB8AC3E}">
        <p14:creationId xmlns:p14="http://schemas.microsoft.com/office/powerpoint/2010/main" val="9005010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Borealis by Daniel </a:t>
            </a:r>
            <a:r>
              <a:rPr lang="en-US" dirty="0" err="1"/>
              <a:t>Abadi</a:t>
            </a:r>
            <a:r>
              <a:rPr lang="en-US" dirty="0"/>
              <a:t> et al.</a:t>
            </a:r>
            <a:r>
              <a:rPr lang="en-US" baseline="0" dirty="0"/>
              <a:t> He graduated from MIT and is now a professor at Yale, but is not working on Borealis anymore. </a:t>
            </a:r>
            <a:endParaRPr lang="en-US" dirty="0"/>
          </a:p>
        </p:txBody>
      </p:sp>
      <p:sp>
        <p:nvSpPr>
          <p:cNvPr id="4" name="Slide Number Placeholder 3"/>
          <p:cNvSpPr>
            <a:spLocks noGrp="1"/>
          </p:cNvSpPr>
          <p:nvPr>
            <p:ph type="sldNum" sz="quarter" idx="10"/>
          </p:nvPr>
        </p:nvSpPr>
        <p:spPr/>
        <p:txBody>
          <a:bodyPr/>
          <a:lstStyle/>
          <a:p>
            <a:fld id="{34B1F8FB-E924-A643-97D0-332D60042E9D}" type="slidenum">
              <a:rPr lang="en-US" smtClean="0"/>
              <a:pPr/>
              <a:t>9</a:t>
            </a:fld>
            <a:endParaRPr lang="en-US"/>
          </a:p>
        </p:txBody>
      </p:sp>
    </p:spTree>
    <p:extLst>
      <p:ext uri="{BB962C8B-B14F-4D97-AF65-F5344CB8AC3E}">
        <p14:creationId xmlns:p14="http://schemas.microsoft.com/office/powerpoint/2010/main" val="583270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ctr"/>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E9BC4E5-2BC1-4F43-85DD-A1B8F74CB7EB}" type="slidenum">
              <a:rPr lang="en-US" smtClean="0"/>
              <a:pPr/>
              <a:t>18</a:t>
            </a:fld>
            <a:endParaRPr lang="en-US"/>
          </a:p>
        </p:txBody>
      </p:sp>
    </p:spTree>
    <p:extLst>
      <p:ext uri="{BB962C8B-B14F-4D97-AF65-F5344CB8AC3E}">
        <p14:creationId xmlns:p14="http://schemas.microsoft.com/office/powerpoint/2010/main" val="2154905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D8C2C35-2B8A-446E-BEC0-FD36716C29AC}" type="slidenum">
              <a:rPr lang="de-DE" smtClean="0"/>
              <a:pPr/>
              <a:t>20</a:t>
            </a:fld>
            <a:endParaRPr lang="de-DE" dirty="0"/>
          </a:p>
        </p:txBody>
      </p:sp>
    </p:spTree>
    <p:extLst>
      <p:ext uri="{BB962C8B-B14F-4D97-AF65-F5344CB8AC3E}">
        <p14:creationId xmlns:p14="http://schemas.microsoft.com/office/powerpoint/2010/main" val="2845316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612775"/>
            <a:ext cx="4321175" cy="3241675"/>
          </a:xfrm>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D8C2C35-2B8A-446E-BEC0-FD36716C29AC}" type="slidenum">
              <a:rPr lang="de-DE" smtClean="0"/>
              <a:pPr/>
              <a:t>21</a:t>
            </a:fld>
            <a:endParaRPr lang="de-DE" dirty="0"/>
          </a:p>
        </p:txBody>
      </p:sp>
    </p:spTree>
    <p:extLst>
      <p:ext uri="{BB962C8B-B14F-4D97-AF65-F5344CB8AC3E}">
        <p14:creationId xmlns:p14="http://schemas.microsoft.com/office/powerpoint/2010/main" val="3579408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   BI applications have always faced</a:t>
            </a:r>
            <a:r>
              <a:rPr lang="en-US" baseline="0" dirty="0"/>
              <a:t> the challenge of satisfactory performance in the face of growing data volumes.  In-memory computing reduces latency by removing the bottleneck between disk storage and RAM.  The new bottleneck to be optimized is between CPU and RAM.  This results in response times that are orders of magnitude faster. </a:t>
            </a:r>
            <a:endParaRPr lang="en-US" dirty="0"/>
          </a:p>
        </p:txBody>
      </p:sp>
    </p:spTree>
    <p:extLst>
      <p:ext uri="{BB962C8B-B14F-4D97-AF65-F5344CB8AC3E}">
        <p14:creationId xmlns:p14="http://schemas.microsoft.com/office/powerpoint/2010/main" val="42752422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68413" y="612775"/>
            <a:ext cx="4321175" cy="3241675"/>
          </a:xfrm>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41820489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ußzeilenplatzhalter 3"/>
          <p:cNvSpPr>
            <a:spLocks noGrp="1"/>
          </p:cNvSpPr>
          <p:nvPr>
            <p:ph type="ftr" sz="quarter" idx="10"/>
          </p:nvPr>
        </p:nvSpPr>
        <p:spPr/>
        <p:txBody>
          <a:bodyPr/>
          <a:lstStyle/>
          <a:p>
            <a:r>
              <a:rPr lang="de-DE"/>
              <a:t>Prof. Dr. Max Mustermann | </a:t>
            </a:r>
            <a:br>
              <a:rPr lang="de-DE"/>
            </a:br>
            <a:r>
              <a:rPr lang="de-DE"/>
              <a:t>Name of Faculty</a:t>
            </a:r>
          </a:p>
        </p:txBody>
      </p:sp>
      <p:sp>
        <p:nvSpPr>
          <p:cNvPr id="5" name="Foliennummernplatzhalter 4"/>
          <p:cNvSpPr>
            <a:spLocks noGrp="1"/>
          </p:cNvSpPr>
          <p:nvPr>
            <p:ph type="sldNum" sz="quarter" idx="11"/>
          </p:nvPr>
        </p:nvSpPr>
        <p:spPr/>
        <p:txBody>
          <a:bodyPr/>
          <a:lstStyle/>
          <a:p>
            <a:pPr>
              <a:defRPr/>
            </a:pPr>
            <a:fld id="{6AB5DBA3-DFF6-4CFC-93DE-3F08A0E43ADF}" type="slidenum">
              <a:rPr lang="de-DE" smtClean="0"/>
              <a:pPr>
                <a:defRPr/>
              </a:pPr>
              <a:t>26</a:t>
            </a:fld>
            <a:endParaRPr lang="de-DE"/>
          </a:p>
        </p:txBody>
      </p:sp>
    </p:spTree>
    <p:extLst>
      <p:ext uri="{BB962C8B-B14F-4D97-AF65-F5344CB8AC3E}">
        <p14:creationId xmlns:p14="http://schemas.microsoft.com/office/powerpoint/2010/main" val="32161813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cstate="print">
            <a:lum bright="14000" contrast="-4000"/>
            <a:grayscl/>
          </a:blip>
          <a:srcRect t="20958" b="21313"/>
          <a:stretch>
            <a:fillRect/>
          </a:stretch>
        </p:blipFill>
        <p:spPr bwMode="auto">
          <a:xfrm>
            <a:off x="87313" y="3479800"/>
            <a:ext cx="9056687" cy="2924175"/>
          </a:xfrm>
          <a:prstGeom prst="rect">
            <a:avLst/>
          </a:prstGeom>
          <a:noFill/>
          <a:ln w="9525">
            <a:noFill/>
            <a:miter lim="800000"/>
            <a:headEnd/>
            <a:tailEnd/>
          </a:ln>
        </p:spPr>
      </p:pic>
      <p:pic>
        <p:nvPicPr>
          <p:cNvPr id="3" name="Picture 9" descr="II_rahmen_neu_titel"/>
          <p:cNvPicPr>
            <a:picLocks noChangeAspect="1" noChangeArrowheads="1"/>
          </p:cNvPicPr>
          <p:nvPr/>
        </p:nvPicPr>
        <p:blipFill>
          <a:blip r:embed="rId3" cstate="print"/>
          <a:srcRect/>
          <a:stretch>
            <a:fillRect/>
          </a:stretch>
        </p:blipFill>
        <p:spPr bwMode="auto">
          <a:xfrm>
            <a:off x="0" y="-3175"/>
            <a:ext cx="9144000" cy="6870700"/>
          </a:xfrm>
          <a:prstGeom prst="rect">
            <a:avLst/>
          </a:prstGeom>
          <a:noFill/>
          <a:ln w="9525">
            <a:noFill/>
            <a:miter lim="800000"/>
            <a:headEnd/>
            <a:tailEnd/>
          </a:ln>
        </p:spPr>
      </p:pic>
      <p:sp>
        <p:nvSpPr>
          <p:cNvPr id="4" name="Text Box 14"/>
          <p:cNvSpPr txBox="1">
            <a:spLocks noChangeArrowheads="1"/>
          </p:cNvSpPr>
          <p:nvPr/>
        </p:nvSpPr>
        <p:spPr bwMode="auto">
          <a:xfrm>
            <a:off x="396874" y="6426253"/>
            <a:ext cx="5620468" cy="307777"/>
          </a:xfrm>
          <a:prstGeom prst="rect">
            <a:avLst/>
          </a:prstGeom>
          <a:noFill/>
          <a:ln w="9525">
            <a:noFill/>
            <a:miter lim="800000"/>
            <a:headEnd/>
            <a:tailEnd/>
          </a:ln>
          <a:effectLst/>
        </p:spPr>
        <p:txBody>
          <a:bodyPr wrap="square" lIns="0" tIns="0" rIns="0" bIns="0">
            <a:spAutoFit/>
          </a:bodyPr>
          <a:lstStyle/>
          <a:p>
            <a:pPr>
              <a:defRPr/>
            </a:pPr>
            <a:r>
              <a:rPr lang="en-US" sz="1000" dirty="0">
                <a:latin typeface="Arial" pitchFamily="34" charset="0"/>
              </a:rPr>
              <a:t>KIT – </a:t>
            </a:r>
            <a:r>
              <a:rPr lang="de-DE" sz="1000" dirty="0">
                <a:latin typeface="Arial" pitchFamily="34" charset="0"/>
              </a:rPr>
              <a:t>Universität des Landes Baden-Württemberg und </a:t>
            </a:r>
            <a:br>
              <a:rPr lang="de-DE" sz="1000" dirty="0">
                <a:latin typeface="Arial" pitchFamily="34" charset="0"/>
              </a:rPr>
            </a:br>
            <a:r>
              <a:rPr lang="de-DE" sz="1000" dirty="0">
                <a:latin typeface="Arial" pitchFamily="34" charset="0"/>
              </a:rPr>
              <a:t>nationales Forschungszentrum in der Helmholtz-Gemeinschaft</a:t>
            </a:r>
            <a:endParaRPr lang="en-US" sz="1000" dirty="0">
              <a:latin typeface="Arial" pitchFamily="34" charset="0"/>
            </a:endParaRPr>
          </a:p>
        </p:txBody>
      </p:sp>
      <p:sp>
        <p:nvSpPr>
          <p:cNvPr id="5" name="Text Box 21"/>
          <p:cNvSpPr txBox="1">
            <a:spLocks noChangeArrowheads="1"/>
          </p:cNvSpPr>
          <p:nvPr/>
        </p:nvSpPr>
        <p:spPr bwMode="auto">
          <a:xfrm>
            <a:off x="385763" y="3289300"/>
            <a:ext cx="8532812" cy="307975"/>
          </a:xfrm>
          <a:prstGeom prst="rect">
            <a:avLst/>
          </a:prstGeom>
          <a:noFill/>
          <a:ln w="9525">
            <a:noFill/>
            <a:miter lim="800000"/>
            <a:headEnd/>
            <a:tailEnd/>
          </a:ln>
          <a:effectLst/>
        </p:spPr>
        <p:txBody>
          <a:bodyPr lIns="0" tIns="0" rIns="0" bIns="0" anchor="ctr">
            <a:spAutoFit/>
          </a:bodyPr>
          <a:lstStyle/>
          <a:p>
            <a:pPr algn="l">
              <a:defRPr/>
            </a:pPr>
            <a:br>
              <a:rPr lang="de-DE" sz="1000" dirty="0">
                <a:solidFill>
                  <a:schemeClr val="bg1"/>
                </a:solidFill>
                <a:latin typeface="Arial" pitchFamily="34" charset="0"/>
              </a:rPr>
            </a:br>
            <a:r>
              <a:rPr lang="de-DE" sz="1000" dirty="0">
                <a:solidFill>
                  <a:schemeClr val="bg1"/>
                </a:solidFill>
                <a:latin typeface="Arial" pitchFamily="34" charset="0"/>
              </a:rPr>
              <a:t>LEHRSTUHL FÜR PERVASIVE</a:t>
            </a:r>
            <a:r>
              <a:rPr lang="de-DE" sz="1000" baseline="0" dirty="0">
                <a:solidFill>
                  <a:schemeClr val="bg1"/>
                </a:solidFill>
                <a:latin typeface="Arial" pitchFamily="34" charset="0"/>
              </a:rPr>
              <a:t> COMPUTER SYSTEMS, </a:t>
            </a:r>
            <a:r>
              <a:rPr lang="de-DE" sz="1000" dirty="0">
                <a:solidFill>
                  <a:schemeClr val="bg1"/>
                </a:solidFill>
                <a:latin typeface="Arial" pitchFamily="34" charset="0"/>
              </a:rPr>
              <a:t>INSTITUT FÜR TELEMATIK, FAKULTÄT FÜR INFORMATIK</a:t>
            </a:r>
          </a:p>
        </p:txBody>
      </p:sp>
      <p:sp>
        <p:nvSpPr>
          <p:cNvPr id="6" name="Text Box 14"/>
          <p:cNvSpPr txBox="1">
            <a:spLocks noChangeArrowheads="1"/>
          </p:cNvSpPr>
          <p:nvPr/>
        </p:nvSpPr>
        <p:spPr bwMode="auto">
          <a:xfrm>
            <a:off x="7318375" y="6497638"/>
            <a:ext cx="1727200" cy="244475"/>
          </a:xfrm>
          <a:prstGeom prst="rect">
            <a:avLst/>
          </a:prstGeom>
          <a:noFill/>
          <a:ln w="9525">
            <a:noFill/>
            <a:miter lim="800000"/>
            <a:headEnd/>
            <a:tailEnd/>
          </a:ln>
          <a:effectLst/>
        </p:spPr>
        <p:txBody>
          <a:bodyPr lIns="0" tIns="0" rIns="0" bIns="0">
            <a:spAutoFit/>
          </a:bodyPr>
          <a:lstStyle/>
          <a:p>
            <a:pPr algn="r">
              <a:defRPr/>
            </a:pPr>
            <a:r>
              <a:rPr lang="de-DE" sz="1600" b="1">
                <a:solidFill>
                  <a:schemeClr val="bg1"/>
                </a:solidFill>
              </a:rPr>
              <a:t>www.kit.edu</a:t>
            </a:r>
          </a:p>
        </p:txBody>
      </p:sp>
      <p:pic>
        <p:nvPicPr>
          <p:cNvPr id="8" name="Picture 2" descr="C:\versioned\KlausSVN\Dissertation\presentations\Disputation\kit_logo_de_farbe_positiv.jp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396874" y="333375"/>
            <a:ext cx="1617664" cy="7397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Vertikaler Textplatzhalter 2"/>
          <p:cNvSpPr>
            <a:spLocks noGrp="1"/>
          </p:cNvSpPr>
          <p:nvPr>
            <p:ph type="body" orient="vert" idx="1"/>
          </p:nvPr>
        </p:nvSpPr>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12"/>
          <p:cNvSpPr>
            <a:spLocks noGrp="1" noChangeArrowheads="1"/>
          </p:cNvSpPr>
          <p:nvPr>
            <p:ph type="ftr" sz="quarter" idx="10"/>
          </p:nvPr>
        </p:nvSpPr>
        <p:spPr>
          <a:ln/>
        </p:spPr>
        <p:txBody>
          <a:bodyPr/>
          <a:lstStyle>
            <a:lvl1pPr>
              <a:defRPr/>
            </a:lvl1pPr>
          </a:lstStyle>
          <a:p>
            <a:r>
              <a:rPr lang="de-DE"/>
              <a:t>Name Vorname: Titel des Vortrags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59563" y="333375"/>
            <a:ext cx="2089150" cy="5759450"/>
          </a:xfrm>
        </p:spPr>
        <p:txBody>
          <a:bodyPr vert="eaVert"/>
          <a:lstStyle/>
          <a:p>
            <a:r>
              <a:rPr lang="de-DE"/>
              <a:t>Titelmasterformat durch Klicken bearbeiten</a:t>
            </a:r>
          </a:p>
        </p:txBody>
      </p:sp>
      <p:sp>
        <p:nvSpPr>
          <p:cNvPr id="3" name="Vertikaler Textplatzhalter 2"/>
          <p:cNvSpPr>
            <a:spLocks noGrp="1"/>
          </p:cNvSpPr>
          <p:nvPr>
            <p:ph type="body" orient="vert" idx="1"/>
          </p:nvPr>
        </p:nvSpPr>
        <p:spPr>
          <a:xfrm>
            <a:off x="390525" y="333375"/>
            <a:ext cx="6116638" cy="5759450"/>
          </a:xfrm>
        </p:spPr>
        <p:txBody>
          <a:bodyPr vert="eaVert"/>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12"/>
          <p:cNvSpPr>
            <a:spLocks noGrp="1" noChangeArrowheads="1"/>
          </p:cNvSpPr>
          <p:nvPr>
            <p:ph type="ftr" sz="quarter" idx="10"/>
          </p:nvPr>
        </p:nvSpPr>
        <p:spPr>
          <a:ln/>
        </p:spPr>
        <p:txBody>
          <a:bodyPr/>
          <a:lstStyle>
            <a:lvl1pPr>
              <a:defRPr/>
            </a:lvl1pPr>
          </a:lstStyle>
          <a:p>
            <a:r>
              <a:rPr lang="de-DE"/>
              <a:t>Name Vorname: Titel des Vortrags</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Titelfolie">
    <p:spTree>
      <p:nvGrpSpPr>
        <p:cNvPr id="1" name=""/>
        <p:cNvGrpSpPr/>
        <p:nvPr/>
      </p:nvGrpSpPr>
      <p:grpSpPr>
        <a:xfrm>
          <a:off x="0" y="0"/>
          <a:ext cx="0" cy="0"/>
          <a:chOff x="0" y="0"/>
          <a:chExt cx="0" cy="0"/>
        </a:xfrm>
      </p:grpSpPr>
      <p:sp>
        <p:nvSpPr>
          <p:cNvPr id="36868" name="Rectangle 4"/>
          <p:cNvSpPr>
            <a:spLocks noGrp="1" noChangeArrowheads="1"/>
          </p:cNvSpPr>
          <p:nvPr>
            <p:ph type="ctrTitle"/>
          </p:nvPr>
        </p:nvSpPr>
        <p:spPr>
          <a:xfrm>
            <a:off x="395288" y="1268413"/>
            <a:ext cx="8389937" cy="649287"/>
          </a:xfrm>
          <a:extLst>
            <a:ext uri="{909E8E84-426E-40DD-AFC4-6F175D3DCCD1}">
              <a14:hiddenFill xmlns:a14="http://schemas.microsoft.com/office/drawing/2010/main">
                <a:solidFill>
                  <a:srgbClr val="50AAE6"/>
                </a:solidFill>
              </a14:hiddenFill>
            </a:ext>
          </a:extLst>
        </p:spPr>
        <p:txBody>
          <a:bodyPr/>
          <a:lstStyle>
            <a:lvl1pPr>
              <a:lnSpc>
                <a:spcPct val="90000"/>
              </a:lnSpc>
              <a:defRPr sz="2600"/>
            </a:lvl1pPr>
          </a:lstStyle>
          <a:p>
            <a:pPr lvl="0"/>
            <a:r>
              <a:rPr lang="de-DE" noProof="0"/>
              <a:t>Titel durch Klicken hinzufügen</a:t>
            </a:r>
          </a:p>
        </p:txBody>
      </p:sp>
      <p:sp>
        <p:nvSpPr>
          <p:cNvPr id="36869" name="Rectangle 5"/>
          <p:cNvSpPr>
            <a:spLocks noGrp="1" noChangeArrowheads="1"/>
          </p:cNvSpPr>
          <p:nvPr>
            <p:ph type="subTitle" idx="1"/>
          </p:nvPr>
        </p:nvSpPr>
        <p:spPr>
          <a:xfrm>
            <a:off x="396875" y="2232025"/>
            <a:ext cx="8370888" cy="620713"/>
          </a:xfrm>
        </p:spPr>
        <p:txBody>
          <a:bodyPr/>
          <a:lstStyle>
            <a:lvl1pPr marL="0" indent="0">
              <a:spcBef>
                <a:spcPct val="0"/>
              </a:spcBef>
              <a:buFontTx/>
              <a:buNone/>
              <a:defRPr sz="2000" b="1">
                <a:solidFill>
                  <a:srgbClr val="000000"/>
                </a:solidFill>
              </a:defRPr>
            </a:lvl1pPr>
          </a:lstStyle>
          <a:p>
            <a:pPr lvl="0"/>
            <a:r>
              <a:rPr lang="de-DE" noProof="0"/>
              <a:t>Untertitel durch Klicken hinzufügen</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&lt;Agenda&gt;</a:t>
            </a:r>
          </a:p>
        </p:txBody>
      </p:sp>
      <p:sp>
        <p:nvSpPr>
          <p:cNvPr id="4" name="Text Placeholder 3"/>
          <p:cNvSpPr>
            <a:spLocks noGrp="1"/>
          </p:cNvSpPr>
          <p:nvPr>
            <p:ph type="body" sz="quarter" idx="10" hasCustomPrompt="1"/>
          </p:nvPr>
        </p:nvSpPr>
        <p:spPr>
          <a:xfrm>
            <a:off x="242937" y="1692003"/>
            <a:ext cx="8656646" cy="3831818"/>
          </a:xfrm>
        </p:spPr>
        <p:txBody>
          <a:bodyPr>
            <a:noAutofit/>
          </a:bodyPr>
          <a:lstStyle>
            <a:lvl1pPr marL="0" marR="0" indent="0" algn="l" defTabSz="816088" rtl="0" eaLnBrk="1" fontAlgn="auto" latinLnBrk="0" hangingPunct="1">
              <a:lnSpc>
                <a:spcPct val="100000"/>
              </a:lnSpc>
              <a:spcBef>
                <a:spcPts val="900"/>
              </a:spcBef>
              <a:spcAft>
                <a:spcPts val="0"/>
              </a:spcAft>
              <a:buClr>
                <a:schemeClr val="accent1"/>
              </a:buClr>
              <a:buSzPct val="80000"/>
              <a:buFontTx/>
              <a:buNone/>
              <a:tabLst/>
              <a:defRPr sz="1500" b="0"/>
            </a:lvl1pPr>
            <a:lvl2pPr marL="202377" marR="0" indent="-134919" algn="l" defTabSz="816088" rtl="0" eaLnBrk="1" fontAlgn="auto" latinLnBrk="0" hangingPunct="1">
              <a:lnSpc>
                <a:spcPct val="100000"/>
              </a:lnSpc>
              <a:spcBef>
                <a:spcPts val="450"/>
              </a:spcBef>
              <a:spcAft>
                <a:spcPts val="0"/>
              </a:spcAft>
              <a:buClr>
                <a:schemeClr val="accent1"/>
              </a:buClr>
              <a:buSzPct val="100000"/>
              <a:buFont typeface="Wingdings" pitchFamily="2" charset="2"/>
              <a:buChar char=""/>
              <a:tabLst/>
              <a:defRPr sz="1350"/>
            </a:lvl2pPr>
            <a:lvl3pPr marL="337296" marR="0" indent="-134460" algn="l" defTabSz="816088" rtl="0" eaLnBrk="1" fontAlgn="auto" latinLnBrk="0" hangingPunct="1">
              <a:lnSpc>
                <a:spcPct val="100000"/>
              </a:lnSpc>
              <a:spcBef>
                <a:spcPts val="300"/>
              </a:spcBef>
              <a:spcAft>
                <a:spcPts val="0"/>
              </a:spcAft>
              <a:buClr>
                <a:schemeClr val="accent2"/>
              </a:buClr>
              <a:buSzPct val="100000"/>
              <a:buFont typeface="Arial" pitchFamily="34" charset="0"/>
              <a:buChar char="–"/>
              <a:tabLst/>
              <a:defRPr sz="1350" baseline="0"/>
            </a:lvl3pPr>
            <a:lvl4pPr marL="472214" marR="0" indent="-134919" algn="l" defTabSz="816088" rtl="0" eaLnBrk="1" fontAlgn="auto" latinLnBrk="0" hangingPunct="1">
              <a:lnSpc>
                <a:spcPct val="100000"/>
              </a:lnSpc>
              <a:spcBef>
                <a:spcPts val="187"/>
              </a:spcBef>
              <a:spcAft>
                <a:spcPts val="0"/>
              </a:spcAft>
              <a:buClr>
                <a:schemeClr val="accent2"/>
              </a:buClr>
              <a:buSzPct val="100000"/>
              <a:buFont typeface="Courier New" pitchFamily="49" charset="0"/>
              <a:buChar char="o"/>
              <a:tabLst/>
              <a:defRPr sz="1125"/>
            </a:lvl4pPr>
            <a:lvl5pPr>
              <a:buClr>
                <a:schemeClr val="accent2"/>
              </a:buClr>
              <a:buFont typeface="Arial" pitchFamily="34" charset="0"/>
              <a:buChar char="–"/>
              <a:defRPr/>
            </a:lvl5pPr>
          </a:lstStyle>
          <a:p>
            <a:pPr lvl="0"/>
            <a:r>
              <a:rPr lang="en-US" dirty="0"/>
              <a:t>Agenda Item/Divider Headline</a:t>
            </a:r>
          </a:p>
          <a:p>
            <a:pPr lvl="1"/>
            <a:r>
              <a:rPr lang="en-US" dirty="0"/>
              <a:t>Details</a:t>
            </a:r>
          </a:p>
          <a:p>
            <a:pPr lvl="2"/>
            <a:r>
              <a:rPr lang="en-US" dirty="0"/>
              <a:t>Third Level</a:t>
            </a:r>
          </a:p>
          <a:p>
            <a:pPr lvl="3"/>
            <a:r>
              <a:rPr lang="en-US" dirty="0"/>
              <a:t>Fourth Level</a:t>
            </a:r>
          </a:p>
          <a:p>
            <a:endParaRPr lang="en-US" dirty="0"/>
          </a:p>
        </p:txBody>
      </p:sp>
    </p:spTree>
    <p:extLst>
      <p:ext uri="{BB962C8B-B14F-4D97-AF65-F5344CB8AC3E}">
        <p14:creationId xmlns:p14="http://schemas.microsoft.com/office/powerpoint/2010/main" val="2868095992"/>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Divider Slide ">
    <p:spTree>
      <p:nvGrpSpPr>
        <p:cNvPr id="1" name=""/>
        <p:cNvGrpSpPr/>
        <p:nvPr/>
      </p:nvGrpSpPr>
      <p:grpSpPr>
        <a:xfrm>
          <a:off x="0" y="0"/>
          <a:ext cx="0" cy="0"/>
          <a:chOff x="0" y="0"/>
          <a:chExt cx="0" cy="0"/>
        </a:xfrm>
      </p:grpSpPr>
      <p:sp>
        <p:nvSpPr>
          <p:cNvPr id="5" name="Text Placeholder 8"/>
          <p:cNvSpPr>
            <a:spLocks noGrp="1"/>
          </p:cNvSpPr>
          <p:nvPr>
            <p:ph type="body" sz="quarter" idx="10" hasCustomPrompt="1"/>
          </p:nvPr>
        </p:nvSpPr>
        <p:spPr>
          <a:xfrm>
            <a:off x="457201" y="3910061"/>
            <a:ext cx="8228013" cy="2622222"/>
          </a:xfrm>
        </p:spPr>
        <p:txBody>
          <a:bodyPr lIns="0" rIns="0" anchor="b" anchorCtr="0">
            <a:noAutofit/>
          </a:bodyPr>
          <a:lstStyle>
            <a:lvl1pPr marL="0" indent="0" algn="l">
              <a:lnSpc>
                <a:spcPts val="3482"/>
              </a:lnSpc>
              <a:spcBef>
                <a:spcPts val="0"/>
              </a:spcBef>
              <a:spcAft>
                <a:spcPts val="0"/>
              </a:spcAft>
              <a:buNone/>
              <a:defRPr sz="3562" b="0" baseline="0">
                <a:solidFill>
                  <a:schemeClr val="bg1"/>
                </a:solidFill>
              </a:defRPr>
            </a:lvl1pPr>
            <a:lvl2pPr marL="0" indent="0">
              <a:lnSpc>
                <a:spcPct val="100000"/>
              </a:lnSpc>
              <a:spcAft>
                <a:spcPts val="0"/>
              </a:spcAft>
              <a:buNone/>
              <a:defRPr sz="1687">
                <a:solidFill>
                  <a:schemeClr val="bg1"/>
                </a:solidFill>
              </a:defRPr>
            </a:lvl2pPr>
            <a:lvl3pPr marL="417677" indent="0">
              <a:buNone/>
              <a:defRPr/>
            </a:lvl3pPr>
          </a:lstStyle>
          <a:p>
            <a:pPr lvl="0"/>
            <a:r>
              <a:rPr lang="en-US" dirty="0"/>
              <a:t>Master Divider Slide Headline</a:t>
            </a:r>
          </a:p>
        </p:txBody>
      </p:sp>
    </p:spTree>
    <p:extLst>
      <p:ext uri="{BB962C8B-B14F-4D97-AF65-F5344CB8AC3E}">
        <p14:creationId xmlns:p14="http://schemas.microsoft.com/office/powerpoint/2010/main" val="12039849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7" name="Content Placeholder 2"/>
          <p:cNvSpPr>
            <a:spLocks noGrp="1"/>
          </p:cNvSpPr>
          <p:nvPr>
            <p:ph idx="1" hasCustomPrompt="1"/>
          </p:nvPr>
        </p:nvSpPr>
        <p:spPr>
          <a:xfrm>
            <a:off x="242937" y="1692001"/>
            <a:ext cx="8656646" cy="4392000"/>
          </a:xfrm>
        </p:spPr>
        <p:txBody>
          <a:bodyPr tIns="0"/>
          <a:lstStyle>
            <a:lvl1pPr algn="l">
              <a:defRPr b="0"/>
            </a:lvl1pPr>
          </a:lstStyle>
          <a:p>
            <a:pPr lvl="0"/>
            <a:r>
              <a:rPr lang="en-US" dirty="0"/>
              <a:t>Click to add content</a:t>
            </a:r>
          </a:p>
        </p:txBody>
      </p:sp>
    </p:spTree>
    <p:extLst>
      <p:ext uri="{BB962C8B-B14F-4D97-AF65-F5344CB8AC3E}">
        <p14:creationId xmlns:p14="http://schemas.microsoft.com/office/powerpoint/2010/main" val="751196365"/>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Title and Text with picture right 1">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
        <p:nvSpPr>
          <p:cNvPr id="5" name="Picture Placeholder 4"/>
          <p:cNvSpPr>
            <a:spLocks noGrp="1"/>
          </p:cNvSpPr>
          <p:nvPr>
            <p:ph type="pic" sz="quarter" idx="10"/>
          </p:nvPr>
        </p:nvSpPr>
        <p:spPr bwMode="gray">
          <a:xfrm>
            <a:off x="5727796" y="1690690"/>
            <a:ext cx="3173380" cy="4391025"/>
          </a:xfrm>
          <a:solidFill>
            <a:schemeClr val="bg1">
              <a:lumMod val="95000"/>
            </a:schemeClr>
          </a:solidFill>
        </p:spPr>
        <p:txBody>
          <a:bodyPr tIns="1542624" anchor="t" anchorCtr="0"/>
          <a:lstStyle>
            <a:lvl1pPr algn="ctr">
              <a:defRPr b="0"/>
            </a:lvl1pPr>
          </a:lstStyle>
          <a:p>
            <a:r>
              <a:rPr lang="en-US"/>
              <a:t>Click icon to add picture</a:t>
            </a:r>
            <a:endParaRPr lang="de-DE" dirty="0"/>
          </a:p>
        </p:txBody>
      </p:sp>
      <p:sp>
        <p:nvSpPr>
          <p:cNvPr id="7" name="Text Placeholder 6"/>
          <p:cNvSpPr>
            <a:spLocks noGrp="1"/>
          </p:cNvSpPr>
          <p:nvPr>
            <p:ph type="body" sz="quarter" idx="11" hasCustomPrompt="1"/>
          </p:nvPr>
        </p:nvSpPr>
        <p:spPr bwMode="gray">
          <a:xfrm>
            <a:off x="242938" y="1690690"/>
            <a:ext cx="5361066" cy="4391025"/>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Tree>
    <p:extLst>
      <p:ext uri="{BB962C8B-B14F-4D97-AF65-F5344CB8AC3E}">
        <p14:creationId xmlns:p14="http://schemas.microsoft.com/office/powerpoint/2010/main" val="2956583249"/>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4_Title Only">
    <p:spTree>
      <p:nvGrpSpPr>
        <p:cNvPr id="1" name=""/>
        <p:cNvGrpSpPr/>
        <p:nvPr/>
      </p:nvGrpSpPr>
      <p:grpSpPr>
        <a:xfrm>
          <a:off x="0" y="0"/>
          <a:ext cx="0" cy="0"/>
          <a:chOff x="0" y="0"/>
          <a:chExt cx="0" cy="0"/>
        </a:xfrm>
      </p:grpSpPr>
      <p:sp>
        <p:nvSpPr>
          <p:cNvPr id="2" name="Title 1"/>
          <p:cNvSpPr>
            <a:spLocks noGrp="1"/>
          </p:cNvSpPr>
          <p:nvPr>
            <p:ph type="title"/>
          </p:nvPr>
        </p:nvSpPr>
        <p:spPr bwMode="gray">
          <a:xfrm>
            <a:off x="247653" y="201613"/>
            <a:ext cx="7161213" cy="715962"/>
          </a:xfrm>
          <a:prstGeom prst="rect">
            <a:avLst/>
          </a:prstGeom>
        </p:spPr>
        <p:txBody>
          <a:bodyPr/>
          <a:lstStyle>
            <a:lvl1pPr>
              <a:defRPr/>
            </a:lvl1pPr>
          </a:lstStyle>
          <a:p>
            <a:r>
              <a:rPr lang="en-US" noProof="0"/>
              <a:t>Click to edit Master title style</a:t>
            </a:r>
            <a:endParaRPr lang="en-US" dirty="0"/>
          </a:p>
        </p:txBody>
      </p:sp>
    </p:spTree>
    <p:extLst>
      <p:ext uri="{BB962C8B-B14F-4D97-AF65-F5344CB8AC3E}">
        <p14:creationId xmlns:p14="http://schemas.microsoft.com/office/powerpoint/2010/main" val="1721954554"/>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lvl1pPr>
              <a:defRPr/>
            </a:lvl1pPr>
          </a:lstStyle>
          <a:p>
            <a:r>
              <a:rPr lang="en-US" noProof="0" dirty="0"/>
              <a:t>Insert page title</a:t>
            </a:r>
            <a:endParaRPr lang="de-DE" dirty="0"/>
          </a:p>
        </p:txBody>
      </p:sp>
    </p:spTree>
    <p:extLst>
      <p:ext uri="{BB962C8B-B14F-4D97-AF65-F5344CB8AC3E}">
        <p14:creationId xmlns:p14="http://schemas.microsoft.com/office/powerpoint/2010/main" val="3868197896"/>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dirty="0"/>
              <a:t>Insert page title</a:t>
            </a:r>
            <a:endParaRPr lang="en-US" dirty="0"/>
          </a:p>
        </p:txBody>
      </p:sp>
      <p:sp>
        <p:nvSpPr>
          <p:cNvPr id="4" name="Text Placeholder 3"/>
          <p:cNvSpPr>
            <a:spLocks noGrp="1"/>
          </p:cNvSpPr>
          <p:nvPr>
            <p:ph type="body" sz="quarter" idx="10" hasCustomPrompt="1"/>
          </p:nvPr>
        </p:nvSpPr>
        <p:spPr>
          <a:xfrm>
            <a:off x="242937" y="1690687"/>
            <a:ext cx="8656646" cy="4391026"/>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58786250"/>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sz="2800"/>
            </a:lvl1pPr>
          </a:lstStyle>
          <a:p>
            <a:r>
              <a:rPr lang="de-DE" dirty="0"/>
              <a:t>Titelmasterformat durch Klicken bearbeiten</a:t>
            </a:r>
          </a:p>
        </p:txBody>
      </p:sp>
      <p:sp>
        <p:nvSpPr>
          <p:cNvPr id="3" name="Inhaltsplatzhalter 2"/>
          <p:cNvSpPr>
            <a:spLocks noGrp="1"/>
          </p:cNvSpPr>
          <p:nvPr>
            <p:ph idx="1"/>
          </p:nvPr>
        </p:nvSpPr>
        <p:spPr/>
        <p:txBody>
          <a:bodyPr/>
          <a:lstStyle>
            <a:lvl1pPr marL="361950" indent="-361950">
              <a:spcBef>
                <a:spcPts val="700"/>
              </a:spcBef>
              <a:tabLst/>
              <a:defRPr sz="2400"/>
            </a:lvl1pPr>
            <a:lvl2pPr indent="-396000">
              <a:spcBef>
                <a:spcPts val="700"/>
              </a:spcBef>
              <a:defRPr/>
            </a:lvl2pPr>
            <a:lvl3pPr indent="-324000">
              <a:spcBef>
                <a:spcPts val="700"/>
              </a:spcBef>
              <a:defRPr/>
            </a:lvl3pPr>
            <a:lvl4pPr indent="-324000">
              <a:spcBef>
                <a:spcPts val="700"/>
              </a:spcBef>
              <a:defRPr/>
            </a:lvl4pPr>
            <a:lvl5pPr indent="-324000">
              <a:spcBef>
                <a:spcPts val="700"/>
              </a:spcBef>
              <a:defRPr/>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Rectangle 12"/>
          <p:cNvSpPr>
            <a:spLocks noGrp="1" noChangeArrowheads="1"/>
          </p:cNvSpPr>
          <p:nvPr>
            <p:ph type="ftr" sz="quarter" idx="10"/>
          </p:nvPr>
        </p:nvSpPr>
        <p:spPr>
          <a:ln/>
        </p:spPr>
        <p:txBody>
          <a:bodyPr/>
          <a:lstStyle>
            <a:lvl1pPr algn="ctr">
              <a:defRPr u="none"/>
            </a:lvl1pPr>
          </a:lstStyle>
          <a:p>
            <a:r>
              <a:rPr lang="de-DE" dirty="0"/>
              <a:t>Entwicklung eines intelligenten Annotationstools für Sensordaten </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Abschnittsüberschrift">
    <p:spTree>
      <p:nvGrpSpPr>
        <p:cNvPr id="1" name=""/>
        <p:cNvGrpSpPr/>
        <p:nvPr/>
      </p:nvGrpSpPr>
      <p:grpSpPr>
        <a:xfrm>
          <a:off x="0" y="0"/>
          <a:ext cx="0" cy="0"/>
          <a:chOff x="0" y="0"/>
          <a:chExt cx="0" cy="0"/>
        </a:xfrm>
      </p:grpSpPr>
      <p:sp>
        <p:nvSpPr>
          <p:cNvPr id="6" name="Bildplatzhalter 5"/>
          <p:cNvSpPr>
            <a:spLocks noGrp="1"/>
          </p:cNvSpPr>
          <p:nvPr>
            <p:ph type="pic" sz="quarter" idx="10"/>
          </p:nvPr>
        </p:nvSpPr>
        <p:spPr>
          <a:xfrm>
            <a:off x="0" y="0"/>
            <a:ext cx="9144000" cy="6858000"/>
          </a:xfrm>
          <a:solidFill>
            <a:schemeClr val="bg1"/>
          </a:solidFill>
        </p:spPr>
        <p:txBody>
          <a:bodyPr/>
          <a:lstStyle/>
          <a:p>
            <a:endParaRPr lang="de-DE" dirty="0"/>
          </a:p>
        </p:txBody>
      </p:sp>
    </p:spTree>
    <p:extLst>
      <p:ext uri="{BB962C8B-B14F-4D97-AF65-F5344CB8AC3E}">
        <p14:creationId xmlns:p14="http://schemas.microsoft.com/office/powerpoint/2010/main" val="609704538"/>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3200" b="1" cap="all"/>
            </a:lvl1pPr>
          </a:lstStyle>
          <a:p>
            <a:r>
              <a:rPr lang="de-DE"/>
              <a:t>Titelmasterformat durch Klicken bearbeiten</a:t>
            </a:r>
            <a:endParaRPr lang="de-DE" dirty="0"/>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Textmasterformat bearbeiten</a:t>
            </a:r>
          </a:p>
        </p:txBody>
      </p:sp>
      <p:sp>
        <p:nvSpPr>
          <p:cNvPr id="4" name="Rectangle 12"/>
          <p:cNvSpPr>
            <a:spLocks noGrp="1" noChangeArrowheads="1"/>
          </p:cNvSpPr>
          <p:nvPr>
            <p:ph type="ftr" sz="quarter" idx="10"/>
          </p:nvPr>
        </p:nvSpPr>
        <p:spPr>
          <a:ln/>
        </p:spPr>
        <p:txBody>
          <a:bodyPr/>
          <a:lstStyle>
            <a:lvl1pPr>
              <a:defRPr/>
            </a:lvl1pPr>
          </a:lstStyle>
          <a:p>
            <a:r>
              <a:rPr lang="de-DE"/>
              <a:t>Name Vorname: Titel des Vortrags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sz="half" idx="1"/>
          </p:nvPr>
        </p:nvSpPr>
        <p:spPr>
          <a:xfrm>
            <a:off x="392113" y="1198563"/>
            <a:ext cx="4102100" cy="4894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46613" y="1198563"/>
            <a:ext cx="4102100" cy="4894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Rectangle 12"/>
          <p:cNvSpPr>
            <a:spLocks noGrp="1" noChangeArrowheads="1"/>
          </p:cNvSpPr>
          <p:nvPr>
            <p:ph type="ftr" sz="quarter" idx="10"/>
          </p:nvPr>
        </p:nvSpPr>
        <p:spPr>
          <a:ln/>
        </p:spPr>
        <p:txBody>
          <a:bodyPr/>
          <a:lstStyle>
            <a:lvl1pPr>
              <a:defRPr/>
            </a:lvl1pPr>
          </a:lstStyle>
          <a:p>
            <a:r>
              <a:rPr lang="de-DE"/>
              <a:t>Name Vorname: Titel des Vortrags</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229600" cy="1143000"/>
          </a:xfrm>
        </p:spPr>
        <p:txBody>
          <a:bodyPr/>
          <a:lstStyle>
            <a:lvl1pPr>
              <a:defRPr/>
            </a:lvl1pPr>
          </a:lstStyle>
          <a:p>
            <a:r>
              <a:rPr lang="de-DE"/>
              <a:t>Titelmasterformat durch Klicken bearbeiten</a:t>
            </a:r>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Textmasterformat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7" name="Rectangle 12"/>
          <p:cNvSpPr>
            <a:spLocks noGrp="1" noChangeArrowheads="1"/>
          </p:cNvSpPr>
          <p:nvPr>
            <p:ph type="ftr" sz="quarter" idx="10"/>
          </p:nvPr>
        </p:nvSpPr>
        <p:spPr>
          <a:ln/>
        </p:spPr>
        <p:txBody>
          <a:bodyPr/>
          <a:lstStyle>
            <a:lvl1pPr>
              <a:defRPr/>
            </a:lvl1pPr>
          </a:lstStyle>
          <a:p>
            <a:r>
              <a:rPr lang="de-DE"/>
              <a:t>Name Vorname: Titel des Vortrags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Rectangle 12"/>
          <p:cNvSpPr>
            <a:spLocks noGrp="1" noChangeArrowheads="1"/>
          </p:cNvSpPr>
          <p:nvPr>
            <p:ph type="ftr" sz="quarter" idx="10"/>
          </p:nvPr>
        </p:nvSpPr>
        <p:spPr>
          <a:ln/>
        </p:spPr>
        <p:txBody>
          <a:bodyPr/>
          <a:lstStyle>
            <a:lvl1pPr>
              <a:defRPr/>
            </a:lvl1pPr>
          </a:lstStyle>
          <a:p>
            <a:r>
              <a:rPr lang="de-DE"/>
              <a:t>Name Vorname: Titel des Vortrags</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12"/>
          <p:cNvSpPr>
            <a:spLocks noGrp="1" noChangeArrowheads="1"/>
          </p:cNvSpPr>
          <p:nvPr>
            <p:ph type="ftr" sz="quarter" idx="10"/>
          </p:nvPr>
        </p:nvSpPr>
        <p:spPr>
          <a:ln/>
        </p:spPr>
        <p:txBody>
          <a:bodyPr/>
          <a:lstStyle>
            <a:lvl1pPr>
              <a:defRPr/>
            </a:lvl1pPr>
          </a:lstStyle>
          <a:p>
            <a:r>
              <a:rPr lang="de-DE"/>
              <a:t>Name Vorname: Titel des Vortrags</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lstStyle>
            <a:lvl1pPr algn="l">
              <a:defRPr sz="2000" b="1"/>
            </a:lvl1pPr>
          </a:lstStyle>
          <a:p>
            <a:r>
              <a:rPr lang="de-DE"/>
              <a:t>Titelmasterformat durch Klicken bearbeiten</a:t>
            </a:r>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12"/>
          <p:cNvSpPr>
            <a:spLocks noGrp="1" noChangeArrowheads="1"/>
          </p:cNvSpPr>
          <p:nvPr>
            <p:ph type="ftr" sz="quarter" idx="10"/>
          </p:nvPr>
        </p:nvSpPr>
        <p:spPr>
          <a:ln/>
        </p:spPr>
        <p:txBody>
          <a:bodyPr/>
          <a:lstStyle>
            <a:lvl1pPr>
              <a:defRPr/>
            </a:lvl1pPr>
          </a:lstStyle>
          <a:p>
            <a:r>
              <a:rPr lang="de-DE"/>
              <a:t>Name Vorname: Titel des Vortrags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lstStyle>
            <a:lvl1pPr algn="l">
              <a:defRPr sz="2000" b="1"/>
            </a:lvl1pPr>
          </a:lstStyle>
          <a:p>
            <a:r>
              <a:rPr lang="de-DE"/>
              <a:t>Titelmasterformat durch Klicken bearbeiten</a:t>
            </a:r>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de-DE" noProof="0"/>
              <a:t>Bild durch Klicken auf Symbol hinzufügen</a:t>
            </a:r>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Textmasterformat bearbeiten</a:t>
            </a:r>
          </a:p>
        </p:txBody>
      </p:sp>
      <p:sp>
        <p:nvSpPr>
          <p:cNvPr id="5" name="Rectangle 12"/>
          <p:cNvSpPr>
            <a:spLocks noGrp="1" noChangeArrowheads="1"/>
          </p:cNvSpPr>
          <p:nvPr>
            <p:ph type="ftr" sz="quarter" idx="10"/>
          </p:nvPr>
        </p:nvSpPr>
        <p:spPr>
          <a:ln/>
        </p:spPr>
        <p:txBody>
          <a:bodyPr/>
          <a:lstStyle>
            <a:lvl1pPr>
              <a:defRPr/>
            </a:lvl1pPr>
          </a:lstStyle>
          <a:p>
            <a:r>
              <a:rPr lang="de-DE"/>
              <a:t>Name Vorname: Titel des Vortrags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5.png"/><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3.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28" Type="http://schemas.openxmlformats.org/officeDocument/2006/relationships/image" Target="../media/image7.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 Id="rId27"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9" descr="II_rahmen_neu_folge"/>
          <p:cNvPicPr>
            <a:picLocks noChangeAspect="1" noChangeArrowheads="1"/>
          </p:cNvPicPr>
          <p:nvPr/>
        </p:nvPicPr>
        <p:blipFill>
          <a:blip r:embed="rId22" cstate="print"/>
          <a:srcRect/>
          <a:stretch>
            <a:fillRect/>
          </a:stretch>
        </p:blipFill>
        <p:spPr bwMode="auto">
          <a:xfrm>
            <a:off x="0" y="0"/>
            <a:ext cx="9144000" cy="6858000"/>
          </a:xfrm>
          <a:prstGeom prst="rect">
            <a:avLst/>
          </a:prstGeom>
          <a:noFill/>
          <a:ln w="9525">
            <a:noFill/>
            <a:miter lim="800000"/>
            <a:headEnd/>
            <a:tailEnd/>
          </a:ln>
        </p:spPr>
      </p:pic>
      <p:sp>
        <p:nvSpPr>
          <p:cNvPr id="1027" name="Rectangle 2"/>
          <p:cNvSpPr>
            <a:spLocks noGrp="1" noChangeArrowheads="1"/>
          </p:cNvSpPr>
          <p:nvPr>
            <p:ph type="title"/>
          </p:nvPr>
        </p:nvSpPr>
        <p:spPr bwMode="auto">
          <a:xfrm>
            <a:off x="390525" y="333375"/>
            <a:ext cx="6911975" cy="56197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de-DE" noProof="0" dirty="0"/>
              <a:t>Click </a:t>
            </a:r>
            <a:r>
              <a:rPr lang="de-DE" noProof="0" dirty="0" err="1"/>
              <a:t>to</a:t>
            </a:r>
            <a:r>
              <a:rPr lang="de-DE" noProof="0" dirty="0"/>
              <a:t> </a:t>
            </a:r>
            <a:r>
              <a:rPr lang="de-DE" noProof="0" dirty="0" err="1"/>
              <a:t>add</a:t>
            </a:r>
            <a:r>
              <a:rPr lang="de-DE" noProof="0" dirty="0"/>
              <a:t> title</a:t>
            </a:r>
          </a:p>
        </p:txBody>
      </p:sp>
      <p:sp>
        <p:nvSpPr>
          <p:cNvPr id="1028" name="Rectangle 3"/>
          <p:cNvSpPr>
            <a:spLocks noGrp="1" noChangeArrowheads="1"/>
          </p:cNvSpPr>
          <p:nvPr>
            <p:ph type="body" idx="1"/>
          </p:nvPr>
        </p:nvSpPr>
        <p:spPr bwMode="auto">
          <a:xfrm>
            <a:off x="392113" y="1198563"/>
            <a:ext cx="8356600" cy="4745037"/>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de-DE" noProof="0" dirty="0"/>
              <a:t>Click </a:t>
            </a:r>
            <a:r>
              <a:rPr lang="de-DE" noProof="0" dirty="0" err="1"/>
              <a:t>to</a:t>
            </a:r>
            <a:r>
              <a:rPr lang="de-DE" noProof="0" dirty="0"/>
              <a:t> </a:t>
            </a:r>
            <a:r>
              <a:rPr lang="de-DE" noProof="0" dirty="0" err="1"/>
              <a:t>add</a:t>
            </a:r>
            <a:r>
              <a:rPr lang="de-DE" noProof="0" dirty="0"/>
              <a:t> </a:t>
            </a:r>
            <a:r>
              <a:rPr lang="de-DE" noProof="0" dirty="0" err="1"/>
              <a:t>text</a:t>
            </a:r>
            <a:endParaRPr lang="de-DE" noProof="0" dirty="0"/>
          </a:p>
          <a:p>
            <a:pPr lvl="1"/>
            <a:r>
              <a:rPr lang="de-DE" noProof="0" dirty="0"/>
              <a:t>Second </a:t>
            </a:r>
            <a:r>
              <a:rPr lang="de-DE" noProof="0" dirty="0" err="1"/>
              <a:t>level</a:t>
            </a:r>
            <a:endParaRPr lang="de-DE" noProof="0" dirty="0"/>
          </a:p>
          <a:p>
            <a:pPr lvl="2"/>
            <a:r>
              <a:rPr lang="de-DE" noProof="0" dirty="0"/>
              <a:t>Third </a:t>
            </a:r>
            <a:r>
              <a:rPr lang="de-DE" noProof="0" dirty="0" err="1"/>
              <a:t>level</a:t>
            </a:r>
            <a:endParaRPr lang="de-DE" noProof="0" dirty="0"/>
          </a:p>
          <a:p>
            <a:pPr lvl="3"/>
            <a:r>
              <a:rPr lang="de-DE" noProof="0" dirty="0" err="1"/>
              <a:t>Fourth</a:t>
            </a:r>
            <a:r>
              <a:rPr lang="de-DE" noProof="0" dirty="0"/>
              <a:t> </a:t>
            </a:r>
            <a:r>
              <a:rPr lang="de-DE" noProof="0" dirty="0" err="1"/>
              <a:t>level</a:t>
            </a:r>
            <a:endParaRPr lang="de-DE" noProof="0" dirty="0"/>
          </a:p>
          <a:p>
            <a:pPr lvl="4"/>
            <a:r>
              <a:rPr lang="de-DE" noProof="0" dirty="0" err="1"/>
              <a:t>Fifth</a:t>
            </a:r>
            <a:r>
              <a:rPr lang="de-DE" noProof="0" dirty="0"/>
              <a:t> </a:t>
            </a:r>
            <a:r>
              <a:rPr lang="de-DE" noProof="0" dirty="0" err="1"/>
              <a:t>level</a:t>
            </a:r>
            <a:endParaRPr lang="de-DE" noProof="0" dirty="0"/>
          </a:p>
        </p:txBody>
      </p:sp>
      <p:sp>
        <p:nvSpPr>
          <p:cNvPr id="1034" name="Text Box 10"/>
          <p:cNvSpPr txBox="1">
            <a:spLocks noChangeArrowheads="1"/>
          </p:cNvSpPr>
          <p:nvPr/>
        </p:nvSpPr>
        <p:spPr bwMode="auto">
          <a:xfrm>
            <a:off x="5850190" y="6433521"/>
            <a:ext cx="3183655" cy="360362"/>
          </a:xfrm>
          <a:prstGeom prst="rect">
            <a:avLst/>
          </a:prstGeom>
          <a:noFill/>
          <a:ln w="9525">
            <a:noFill/>
            <a:miter lim="800000"/>
            <a:headEnd/>
            <a:tailEnd/>
          </a:ln>
          <a:effectLst/>
        </p:spPr>
        <p:txBody>
          <a:bodyPr lIns="0" tIns="0" rIns="0" bIns="0"/>
          <a:lstStyle/>
          <a:p>
            <a:pPr algn="r">
              <a:spcBef>
                <a:spcPct val="50000"/>
              </a:spcBef>
              <a:defRPr/>
            </a:pPr>
            <a:r>
              <a:rPr lang="de-DE" sz="1000" noProof="0" dirty="0">
                <a:latin typeface="Arial" pitchFamily="34" charset="0"/>
              </a:rPr>
              <a:t>Lehrstuhl für </a:t>
            </a:r>
            <a:r>
              <a:rPr lang="de-DE" sz="1000" noProof="0" dirty="0" err="1">
                <a:latin typeface="Arial" pitchFamily="34" charset="0"/>
              </a:rPr>
              <a:t>Pervasive</a:t>
            </a:r>
            <a:r>
              <a:rPr lang="de-DE" sz="1000" noProof="0" dirty="0">
                <a:latin typeface="Arial" pitchFamily="34" charset="0"/>
              </a:rPr>
              <a:t> Computer Systems,</a:t>
            </a:r>
          </a:p>
          <a:p>
            <a:pPr algn="r">
              <a:spcBef>
                <a:spcPct val="50000"/>
              </a:spcBef>
              <a:defRPr/>
            </a:pPr>
            <a:r>
              <a:rPr lang="de-DE" sz="1000" noProof="0" dirty="0">
                <a:latin typeface="Arial" pitchFamily="34" charset="0"/>
              </a:rPr>
              <a:t>Institut für Telematik, Fakultät für Informatik</a:t>
            </a:r>
          </a:p>
        </p:txBody>
      </p:sp>
      <p:sp>
        <p:nvSpPr>
          <p:cNvPr id="1035" name="Text Box 11"/>
          <p:cNvSpPr txBox="1">
            <a:spLocks noChangeArrowheads="1"/>
          </p:cNvSpPr>
          <p:nvPr/>
        </p:nvSpPr>
        <p:spPr bwMode="auto">
          <a:xfrm>
            <a:off x="142673" y="6445250"/>
            <a:ext cx="325438" cy="215900"/>
          </a:xfrm>
          <a:prstGeom prst="rect">
            <a:avLst/>
          </a:prstGeom>
          <a:noFill/>
          <a:ln w="9525">
            <a:noFill/>
            <a:miter lim="800000"/>
            <a:headEnd/>
            <a:tailEnd/>
          </a:ln>
          <a:effectLst/>
        </p:spPr>
        <p:txBody>
          <a:bodyPr lIns="0" tIns="0" rIns="0" bIns="0"/>
          <a:lstStyle/>
          <a:p>
            <a:pPr>
              <a:spcBef>
                <a:spcPct val="50000"/>
              </a:spcBef>
              <a:defRPr/>
            </a:pPr>
            <a:fld id="{8C0F9C85-1605-44FB-B89E-0505D1D630E7}" type="slidenum">
              <a:rPr lang="de-DE" sz="1000" b="1"/>
              <a:pPr>
                <a:spcBef>
                  <a:spcPct val="50000"/>
                </a:spcBef>
                <a:defRPr/>
              </a:pPr>
              <a:t>‹Nr.›</a:t>
            </a:fld>
            <a:endParaRPr lang="de-DE" sz="1000" b="1" dirty="0"/>
          </a:p>
        </p:txBody>
      </p:sp>
      <p:sp>
        <p:nvSpPr>
          <p:cNvPr id="2" name="Rectangle 11"/>
          <p:cNvSpPr>
            <a:spLocks noChangeArrowheads="1"/>
          </p:cNvSpPr>
          <p:nvPr/>
        </p:nvSpPr>
        <p:spPr bwMode="auto">
          <a:xfrm>
            <a:off x="504623" y="6445250"/>
            <a:ext cx="863600" cy="360363"/>
          </a:xfrm>
          <a:prstGeom prst="rect">
            <a:avLst/>
          </a:prstGeom>
          <a:noFill/>
          <a:ln w="9525">
            <a:noFill/>
            <a:miter lim="800000"/>
            <a:headEnd/>
            <a:tailEnd/>
          </a:ln>
          <a:effectLst/>
        </p:spPr>
        <p:txBody>
          <a:bodyPr lIns="0" tIns="0" rIns="0" bIns="0"/>
          <a:lstStyle/>
          <a:p>
            <a:pPr>
              <a:defRPr/>
            </a:pPr>
            <a:fld id="{FBF0773F-9DFE-4213-A82A-43FB290BE3C2}" type="datetime1">
              <a:rPr lang="de-DE" sz="1000">
                <a:latin typeface="Arial" pitchFamily="34" charset="0"/>
              </a:rPr>
              <a:pPr>
                <a:defRPr/>
              </a:pPr>
              <a:t>17.07.2016</a:t>
            </a:fld>
            <a:endParaRPr lang="de-DE" sz="1000" dirty="0">
              <a:latin typeface="Arial" pitchFamily="34" charset="0"/>
            </a:endParaRPr>
          </a:p>
        </p:txBody>
      </p:sp>
      <p:sp>
        <p:nvSpPr>
          <p:cNvPr id="1036" name="Rectangle 12"/>
          <p:cNvSpPr>
            <a:spLocks noGrp="1" noChangeArrowheads="1"/>
          </p:cNvSpPr>
          <p:nvPr>
            <p:ph type="ftr" sz="quarter" idx="3"/>
          </p:nvPr>
        </p:nvSpPr>
        <p:spPr bwMode="auto">
          <a:xfrm>
            <a:off x="1288027" y="6445250"/>
            <a:ext cx="4542502" cy="36036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lgn="ctr">
              <a:defRPr lang="de-DE" sz="1100" u="none" smtClean="0">
                <a:effectLst/>
              </a:defRPr>
            </a:lvl1pPr>
          </a:lstStyle>
          <a:p>
            <a:r>
              <a:rPr lang="de-DE" dirty="0"/>
              <a:t>Entwicklung eines intelligenten Annotationstools für Sensordaten </a:t>
            </a:r>
          </a:p>
        </p:txBody>
      </p:sp>
      <p:pic>
        <p:nvPicPr>
          <p:cNvPr id="1033" name="Picture 9" descr="KITlogo_4c_frutiger"/>
          <p:cNvPicPr>
            <a:picLocks noChangeAspect="1" noChangeArrowheads="1"/>
          </p:cNvPicPr>
          <p:nvPr/>
        </p:nvPicPr>
        <p:blipFill>
          <a:blip r:embed="rId23" cstate="print"/>
          <a:srcRect/>
          <a:stretch>
            <a:fillRect/>
          </a:stretch>
        </p:blipFill>
        <p:spPr bwMode="auto">
          <a:xfrm>
            <a:off x="7667625" y="341313"/>
            <a:ext cx="1084263" cy="495300"/>
          </a:xfrm>
          <a:prstGeom prst="rect">
            <a:avLst/>
          </a:prstGeom>
          <a:noFill/>
          <a:ln w="9525">
            <a:noFill/>
            <a:miter lim="800000"/>
            <a:headEnd/>
            <a:tailEnd/>
          </a:ln>
        </p:spPr>
      </p:pic>
      <p:pic>
        <p:nvPicPr>
          <p:cNvPr id="10" name="Picture 2" descr="C:\versioned\KlausSVN\Dissertation\presentations\Disputation\kit_logo_de_farbe_positiv.jpg"/>
          <p:cNvPicPr>
            <a:picLocks noChangeAspect="1" noChangeArrowheads="1"/>
          </p:cNvPicPr>
          <p:nvPr userDrawn="1"/>
        </p:nvPicPr>
        <p:blipFill>
          <a:blip r:embed="rId24" cstate="print">
            <a:extLst>
              <a:ext uri="{28A0092B-C50C-407E-A947-70E740481C1C}">
                <a14:useLocalDpi xmlns:a14="http://schemas.microsoft.com/office/drawing/2010/main" val="0"/>
              </a:ext>
            </a:extLst>
          </a:blip>
          <a:srcRect/>
          <a:stretch>
            <a:fillRect/>
          </a:stretch>
        </p:blipFill>
        <p:spPr bwMode="auto">
          <a:xfrm>
            <a:off x="7668760" y="341313"/>
            <a:ext cx="1083128" cy="49530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Lst>
  <p:hf sldNum="0" hdr="0" dt="0"/>
  <p:txStyles>
    <p:titleStyle>
      <a:lvl1pPr algn="l" rtl="0" eaLnBrk="1" fontAlgn="base" hangingPunct="1">
        <a:spcBef>
          <a:spcPct val="0"/>
        </a:spcBef>
        <a:spcAft>
          <a:spcPct val="0"/>
        </a:spcAft>
        <a:defRPr sz="2600" b="1">
          <a:solidFill>
            <a:schemeClr val="tx2"/>
          </a:solidFill>
          <a:latin typeface="+mj-lt"/>
          <a:ea typeface="+mj-ea"/>
          <a:cs typeface="+mj-cs"/>
        </a:defRPr>
      </a:lvl1pPr>
      <a:lvl2pPr algn="l" rtl="0" eaLnBrk="1" fontAlgn="base" hangingPunct="1">
        <a:spcBef>
          <a:spcPct val="0"/>
        </a:spcBef>
        <a:spcAft>
          <a:spcPct val="0"/>
        </a:spcAft>
        <a:defRPr sz="2400" b="1">
          <a:solidFill>
            <a:schemeClr val="tx2"/>
          </a:solidFill>
          <a:latin typeface="Arial" charset="0"/>
        </a:defRPr>
      </a:lvl2pPr>
      <a:lvl3pPr algn="l" rtl="0" eaLnBrk="1" fontAlgn="base" hangingPunct="1">
        <a:spcBef>
          <a:spcPct val="0"/>
        </a:spcBef>
        <a:spcAft>
          <a:spcPct val="0"/>
        </a:spcAft>
        <a:defRPr sz="2400" b="1">
          <a:solidFill>
            <a:schemeClr val="tx2"/>
          </a:solidFill>
          <a:latin typeface="Arial" charset="0"/>
        </a:defRPr>
      </a:lvl3pPr>
      <a:lvl4pPr algn="l" rtl="0" eaLnBrk="1" fontAlgn="base" hangingPunct="1">
        <a:spcBef>
          <a:spcPct val="0"/>
        </a:spcBef>
        <a:spcAft>
          <a:spcPct val="0"/>
        </a:spcAft>
        <a:defRPr sz="2400" b="1">
          <a:solidFill>
            <a:schemeClr val="tx2"/>
          </a:solidFill>
          <a:latin typeface="Arial" charset="0"/>
        </a:defRPr>
      </a:lvl4pPr>
      <a:lvl5pPr algn="l" rtl="0" eaLnBrk="1" fontAlgn="base" hangingPunct="1">
        <a:spcBef>
          <a:spcPct val="0"/>
        </a:spcBef>
        <a:spcAft>
          <a:spcPct val="0"/>
        </a:spcAft>
        <a:defRPr sz="2400" b="1">
          <a:solidFill>
            <a:schemeClr val="tx2"/>
          </a:solidFill>
          <a:latin typeface="Arial" charset="0"/>
        </a:defRPr>
      </a:lvl5pPr>
      <a:lvl6pPr marL="457200" algn="l" rtl="0" eaLnBrk="1" fontAlgn="base" hangingPunct="1">
        <a:spcBef>
          <a:spcPct val="0"/>
        </a:spcBef>
        <a:spcAft>
          <a:spcPct val="0"/>
        </a:spcAft>
        <a:defRPr sz="2400" b="1">
          <a:solidFill>
            <a:schemeClr val="tx2"/>
          </a:solidFill>
          <a:latin typeface="Arial" charset="0"/>
        </a:defRPr>
      </a:lvl6pPr>
      <a:lvl7pPr marL="914400" algn="l" rtl="0" eaLnBrk="1" fontAlgn="base" hangingPunct="1">
        <a:spcBef>
          <a:spcPct val="0"/>
        </a:spcBef>
        <a:spcAft>
          <a:spcPct val="0"/>
        </a:spcAft>
        <a:defRPr sz="2400" b="1">
          <a:solidFill>
            <a:schemeClr val="tx2"/>
          </a:solidFill>
          <a:latin typeface="Arial" charset="0"/>
        </a:defRPr>
      </a:lvl7pPr>
      <a:lvl8pPr marL="1371600" algn="l" rtl="0" eaLnBrk="1" fontAlgn="base" hangingPunct="1">
        <a:spcBef>
          <a:spcPct val="0"/>
        </a:spcBef>
        <a:spcAft>
          <a:spcPct val="0"/>
        </a:spcAft>
        <a:defRPr sz="2400" b="1">
          <a:solidFill>
            <a:schemeClr val="tx2"/>
          </a:solidFill>
          <a:latin typeface="Arial" charset="0"/>
        </a:defRPr>
      </a:lvl8pPr>
      <a:lvl9pPr marL="1828800" algn="l" rtl="0" eaLnBrk="1" fontAlgn="base" hangingPunct="1">
        <a:spcBef>
          <a:spcPct val="0"/>
        </a:spcBef>
        <a:spcAft>
          <a:spcPct val="0"/>
        </a:spcAft>
        <a:defRPr sz="2400" b="1">
          <a:solidFill>
            <a:schemeClr val="tx2"/>
          </a:solidFill>
          <a:latin typeface="Arial" charset="0"/>
        </a:defRPr>
      </a:lvl9pPr>
    </p:titleStyle>
    <p:bodyStyle>
      <a:lvl1pPr marL="314325" indent="-314325" algn="l" rtl="0" eaLnBrk="1" fontAlgn="base" hangingPunct="1">
        <a:spcBef>
          <a:spcPct val="20000"/>
        </a:spcBef>
        <a:spcAft>
          <a:spcPct val="0"/>
        </a:spcAft>
        <a:buBlip>
          <a:blip r:embed="rId25"/>
        </a:buBlip>
        <a:defRPr sz="2600">
          <a:solidFill>
            <a:schemeClr val="tx1"/>
          </a:solidFill>
          <a:latin typeface="+mn-lt"/>
          <a:ea typeface="+mn-ea"/>
          <a:cs typeface="+mn-cs"/>
        </a:defRPr>
      </a:lvl1pPr>
      <a:lvl2pPr marL="790575" indent="-314325" algn="l" rtl="0" eaLnBrk="1" fontAlgn="base" hangingPunct="1">
        <a:spcBef>
          <a:spcPct val="20000"/>
        </a:spcBef>
        <a:spcAft>
          <a:spcPct val="0"/>
        </a:spcAft>
        <a:buBlip>
          <a:blip r:embed="rId26"/>
        </a:buBlip>
        <a:defRPr sz="2200">
          <a:solidFill>
            <a:schemeClr val="tx1"/>
          </a:solidFill>
          <a:latin typeface="+mn-lt"/>
        </a:defRPr>
      </a:lvl2pPr>
      <a:lvl3pPr marL="1209675" indent="-276225" algn="l" rtl="0" eaLnBrk="1" fontAlgn="base" hangingPunct="1">
        <a:spcBef>
          <a:spcPct val="20000"/>
        </a:spcBef>
        <a:spcAft>
          <a:spcPct val="0"/>
        </a:spcAft>
        <a:buBlip>
          <a:blip r:embed="rId27"/>
        </a:buBlip>
        <a:defRPr sz="2000">
          <a:solidFill>
            <a:schemeClr val="tx1"/>
          </a:solidFill>
          <a:latin typeface="+mn-lt"/>
        </a:defRPr>
      </a:lvl3pPr>
      <a:lvl4pPr marL="1657350" indent="-276225" algn="l" rtl="0" eaLnBrk="1" fontAlgn="base" hangingPunct="1">
        <a:spcBef>
          <a:spcPct val="20000"/>
        </a:spcBef>
        <a:spcAft>
          <a:spcPct val="0"/>
        </a:spcAft>
        <a:buBlip>
          <a:blip r:embed="rId27"/>
        </a:buBlip>
        <a:defRPr sz="1800">
          <a:solidFill>
            <a:schemeClr val="tx1"/>
          </a:solidFill>
          <a:latin typeface="+mn-lt"/>
        </a:defRPr>
      </a:lvl4pPr>
      <a:lvl5pPr marL="2095500" indent="-276225" algn="l" rtl="0" eaLnBrk="1" fontAlgn="base" hangingPunct="1">
        <a:spcBef>
          <a:spcPct val="20000"/>
        </a:spcBef>
        <a:spcAft>
          <a:spcPct val="0"/>
        </a:spcAft>
        <a:buBlip>
          <a:blip r:embed="rId27"/>
        </a:buBlip>
        <a:defRPr sz="1600">
          <a:solidFill>
            <a:schemeClr val="tx1"/>
          </a:solidFill>
          <a:latin typeface="+mn-lt"/>
        </a:defRPr>
      </a:lvl5pPr>
      <a:lvl6pPr marL="2514600" indent="-228600" algn="l" rtl="0" eaLnBrk="1" fontAlgn="base" hangingPunct="1">
        <a:spcBef>
          <a:spcPct val="20000"/>
        </a:spcBef>
        <a:spcAft>
          <a:spcPct val="0"/>
        </a:spcAft>
        <a:buSzPct val="60000"/>
        <a:buBlip>
          <a:blip r:embed="rId28"/>
        </a:buBlip>
        <a:defRPr sz="1400">
          <a:solidFill>
            <a:schemeClr val="tx1"/>
          </a:solidFill>
          <a:latin typeface="+mn-lt"/>
        </a:defRPr>
      </a:lvl6pPr>
      <a:lvl7pPr marL="2971800" indent="-228600" algn="l" rtl="0" eaLnBrk="1" fontAlgn="base" hangingPunct="1">
        <a:spcBef>
          <a:spcPct val="20000"/>
        </a:spcBef>
        <a:spcAft>
          <a:spcPct val="0"/>
        </a:spcAft>
        <a:buSzPct val="60000"/>
        <a:buBlip>
          <a:blip r:embed="rId28"/>
        </a:buBlip>
        <a:defRPr sz="1400">
          <a:solidFill>
            <a:schemeClr val="tx1"/>
          </a:solidFill>
          <a:latin typeface="+mn-lt"/>
        </a:defRPr>
      </a:lvl7pPr>
      <a:lvl8pPr marL="3429000" indent="-228600" algn="l" rtl="0" eaLnBrk="1" fontAlgn="base" hangingPunct="1">
        <a:spcBef>
          <a:spcPct val="20000"/>
        </a:spcBef>
        <a:spcAft>
          <a:spcPct val="0"/>
        </a:spcAft>
        <a:buSzPct val="60000"/>
        <a:buBlip>
          <a:blip r:embed="rId28"/>
        </a:buBlip>
        <a:defRPr sz="1400">
          <a:solidFill>
            <a:schemeClr val="tx1"/>
          </a:solidFill>
          <a:latin typeface="+mn-lt"/>
        </a:defRPr>
      </a:lvl8pPr>
      <a:lvl9pPr marL="3886200" indent="-228600" algn="l" rtl="0" eaLnBrk="1" fontAlgn="base" hangingPunct="1">
        <a:spcBef>
          <a:spcPct val="20000"/>
        </a:spcBef>
        <a:spcAft>
          <a:spcPct val="0"/>
        </a:spcAft>
        <a:buSzPct val="60000"/>
        <a:buBlip>
          <a:blip r:embed="rId28"/>
        </a:buBlip>
        <a:defRPr sz="14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5.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32.gif"/></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hyperlink" Target="http://www.pwc.com/en_US/us/technology-forecast/2012/issue1/features/feature-art-science-analytics-technology.jhtml" TargetMode="Externa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released.info.ucl.ac.be/projects/varibru/solution.html" TargetMode="External"/><Relationship Id="rId2" Type="http://schemas.openxmlformats.org/officeDocument/2006/relationships/image" Target="../media/image42.jp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hyperlink" Target="https://released.info.ucl.ac.be/projects/varibru/solution.html" TargetMode="External"/><Relationship Id="rId2" Type="http://schemas.openxmlformats.org/officeDocument/2006/relationships/image" Target="../media/image43.jp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released.info.ucl.ac.be/projects/varibru/solution.html" TargetMode="External"/><Relationship Id="rId2" Type="http://schemas.openxmlformats.org/officeDocument/2006/relationships/image" Target="../media/image44.jp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hyperlink" Target="https://released.info.ucl.ac.be/projects/varibru/solution.html" TargetMode="External"/><Relationship Id="rId2" Type="http://schemas.openxmlformats.org/officeDocument/2006/relationships/image" Target="../media/image45.jp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hyperlink" Target="https://released.info.ucl.ac.be/projects/varibru/solution.html" TargetMode="External"/><Relationship Id="rId2" Type="http://schemas.openxmlformats.org/officeDocument/2006/relationships/image" Target="../media/image47.jp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hyperlink" Target="https://released.info.ucl.ac.be/projects/varibru/solution.html" TargetMode="External"/><Relationship Id="rId2" Type="http://schemas.openxmlformats.org/officeDocument/2006/relationships/image" Target="../media/image48.jpg"/><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hyperlink" Target="https://released.info.ucl.ac.be/projects/varibru/solution.html" TargetMode="External"/><Relationship Id="rId2" Type="http://schemas.openxmlformats.org/officeDocument/2006/relationships/image" Target="../media/image49.jp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3" Type="http://schemas.openxmlformats.org/officeDocument/2006/relationships/hyperlink" Target="https://released.info.ucl.ac.be/projects/varibru/solution.html" TargetMode="External"/><Relationship Id="rId2" Type="http://schemas.openxmlformats.org/officeDocument/2006/relationships/image" Target="../media/image50.jpg"/><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3" Type="http://schemas.openxmlformats.org/officeDocument/2006/relationships/hyperlink" Target="https://released.info.ucl.ac.be/projects/varibru/solution.html" TargetMode="External"/><Relationship Id="rId2" Type="http://schemas.openxmlformats.org/officeDocument/2006/relationships/image" Target="../media/image51.jp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hyperlink" Target="https://released.info.ucl.ac.be/projects/varibru/solution.html" TargetMode="External"/><Relationship Id="rId2" Type="http://schemas.openxmlformats.org/officeDocument/2006/relationships/image" Target="../media/image52.jp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hyperlink" Target="https://released.info.ucl.ac.be/projects/varibru/solution.html" TargetMode="External"/><Relationship Id="rId2" Type="http://schemas.openxmlformats.org/officeDocument/2006/relationships/image" Target="../media/image53.jp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hyperlink" Target="https://released.info.ucl.ac.be/projects/varibru/solution.html" TargetMode="External"/><Relationship Id="rId2" Type="http://schemas.openxmlformats.org/officeDocument/2006/relationships/image" Target="../media/image54.jpg"/><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hyperlink" Target="https://released.info.ucl.ac.be/projects/varibru/solution.html" TargetMode="External"/><Relationship Id="rId2" Type="http://schemas.openxmlformats.org/officeDocument/2006/relationships/image" Target="../media/image56.jpg"/><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emf"/><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emf"/><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52.xml.rels><?xml version="1.0" encoding="UTF-8" standalone="yes"?>
<Relationships xmlns="http://schemas.openxmlformats.org/package/2006/relationships"><Relationship Id="rId2" Type="http://schemas.openxmlformats.org/officeDocument/2006/relationships/image" Target="../media/image69.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5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55.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2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hyperlink" Target="https://released.info.ucl.ac.be/projects/varibru/solution.h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feld 1"/>
          <p:cNvSpPr txBox="1"/>
          <p:nvPr/>
        </p:nvSpPr>
        <p:spPr>
          <a:xfrm>
            <a:off x="76200" y="1371600"/>
            <a:ext cx="8991600" cy="1046440"/>
          </a:xfrm>
          <a:prstGeom prst="rect">
            <a:avLst/>
          </a:prstGeom>
          <a:noFill/>
        </p:spPr>
        <p:txBody>
          <a:bodyPr wrap="square" rtlCol="0">
            <a:spAutoFit/>
          </a:bodyPr>
          <a:lstStyle/>
          <a:p>
            <a:pPr algn="ctr"/>
            <a:r>
              <a:rPr lang="de-DE" sz="3100" dirty="0"/>
              <a:t>Vorlesung Kontextsensitive Systeme</a:t>
            </a:r>
          </a:p>
          <a:p>
            <a:pPr algn="ctr"/>
            <a:r>
              <a:rPr lang="de-DE" sz="3100" dirty="0"/>
              <a:t>- </a:t>
            </a:r>
            <a:r>
              <a:rPr lang="de-DE" sz="3100" dirty="0" err="1"/>
              <a:t>Near</a:t>
            </a:r>
            <a:r>
              <a:rPr lang="de-DE" sz="3100" dirty="0"/>
              <a:t> Realtime Systems-</a:t>
            </a:r>
            <a:endParaRPr lang="de-DE" sz="3200" dirty="0"/>
          </a:p>
        </p:txBody>
      </p:sp>
    </p:spTree>
    <p:extLst>
      <p:ext uri="{BB962C8B-B14F-4D97-AF65-F5344CB8AC3E}">
        <p14:creationId xmlns:p14="http://schemas.microsoft.com/office/powerpoint/2010/main" val="1802855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1920"/>
            <a:ext cx="8382000" cy="1143000"/>
          </a:xfrm>
        </p:spPr>
        <p:txBody>
          <a:bodyPr>
            <a:normAutofit/>
          </a:bodyPr>
          <a:lstStyle/>
          <a:p>
            <a:r>
              <a:rPr lang="en-US" sz="2700" dirty="0"/>
              <a:t>Streaming Analysis</a:t>
            </a:r>
          </a:p>
        </p:txBody>
      </p:sp>
      <p:sp>
        <p:nvSpPr>
          <p:cNvPr id="5" name="Content Placeholder 2"/>
          <p:cNvSpPr txBox="1">
            <a:spLocks/>
          </p:cNvSpPr>
          <p:nvPr/>
        </p:nvSpPr>
        <p:spPr>
          <a:xfrm>
            <a:off x="552450" y="1264921"/>
            <a:ext cx="7886700" cy="4059210"/>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20000"/>
              </a:lnSpc>
              <a:spcBef>
                <a:spcPts val="600"/>
              </a:spcBef>
              <a:spcAft>
                <a:spcPts val="600"/>
              </a:spcAft>
              <a:buClr>
                <a:srgbClr val="FF0000"/>
              </a:buClr>
              <a:buFont typeface="Wingdings" panose="05000000000000000000" pitchFamily="2" charset="2"/>
              <a:buChar char="§"/>
            </a:pPr>
            <a:r>
              <a:rPr lang="en-US" sz="1800" dirty="0">
                <a:solidFill>
                  <a:prstClr val="black"/>
                </a:solidFill>
              </a:rPr>
              <a:t>Non-trivial parallel stream processing algorithm with novel global synchronization and cluster-delta data transfer to achieve scalability</a:t>
            </a:r>
          </a:p>
          <a:p>
            <a:pPr marL="285750" indent="-285750">
              <a:lnSpc>
                <a:spcPct val="100000"/>
              </a:lnSpc>
              <a:spcBef>
                <a:spcPts val="0"/>
              </a:spcBef>
              <a:spcAft>
                <a:spcPts val="450"/>
              </a:spcAft>
              <a:buClr>
                <a:srgbClr val="FF0000"/>
              </a:buClr>
              <a:buFont typeface="Wingdings" panose="05000000000000000000" pitchFamily="2" charset="2"/>
              <a:buChar char="§"/>
            </a:pPr>
            <a:endParaRPr lang="en-US" sz="1800" dirty="0">
              <a:solidFill>
                <a:prstClr val="black"/>
              </a:solidFill>
            </a:endParaRPr>
          </a:p>
          <a:p>
            <a:pPr marL="285750" indent="-285750">
              <a:lnSpc>
                <a:spcPct val="100000"/>
              </a:lnSpc>
              <a:spcBef>
                <a:spcPts val="0"/>
              </a:spcBef>
              <a:spcAft>
                <a:spcPts val="450"/>
              </a:spcAft>
              <a:buClr>
                <a:srgbClr val="FF0000"/>
              </a:buClr>
              <a:buFont typeface="Wingdings" panose="05000000000000000000" pitchFamily="2" charset="2"/>
              <a:buChar char="§"/>
            </a:pPr>
            <a:r>
              <a:rPr lang="en-US" sz="1800" dirty="0">
                <a:solidFill>
                  <a:prstClr val="black"/>
                </a:solidFill>
              </a:rPr>
              <a:t>Clustering of social media streams: real-time processing of 10% Twitter (“</a:t>
            </a:r>
            <a:r>
              <a:rPr lang="en-US" sz="1800" dirty="0" err="1">
                <a:solidFill>
                  <a:prstClr val="black"/>
                </a:solidFill>
              </a:rPr>
              <a:t>Gardenhose</a:t>
            </a:r>
            <a:r>
              <a:rPr lang="en-US" sz="1800" dirty="0">
                <a:solidFill>
                  <a:prstClr val="black"/>
                </a:solidFill>
              </a:rPr>
              <a:t>”)</a:t>
            </a:r>
          </a:p>
          <a:p>
            <a:pPr marL="257175" indent="-257175">
              <a:lnSpc>
                <a:spcPct val="100000"/>
              </a:lnSpc>
              <a:spcBef>
                <a:spcPts val="900"/>
              </a:spcBef>
              <a:spcAft>
                <a:spcPts val="450"/>
              </a:spcAft>
              <a:buClr>
                <a:srgbClr val="FF0000"/>
              </a:buClr>
              <a:buFont typeface="Wingdings" panose="05000000000000000000" pitchFamily="2" charset="2"/>
              <a:buChar char="§"/>
            </a:pPr>
            <a:r>
              <a:rPr lang="en-US" sz="1800" dirty="0">
                <a:solidFill>
                  <a:prstClr val="black"/>
                </a:solidFill>
              </a:rPr>
              <a:t>Recent progress in learning </a:t>
            </a:r>
            <a:r>
              <a:rPr lang="en-US" sz="1800" b="1" dirty="0"/>
              <a:t>data representations</a:t>
            </a:r>
            <a:r>
              <a:rPr lang="en-US" sz="1800" dirty="0"/>
              <a:t> and </a:t>
            </a:r>
            <a:r>
              <a:rPr lang="en-US" sz="1800" b="1" dirty="0"/>
              <a:t>similarity metrics</a:t>
            </a:r>
          </a:p>
          <a:p>
            <a:pPr marL="257175" indent="-257175">
              <a:lnSpc>
                <a:spcPct val="100000"/>
              </a:lnSpc>
              <a:spcBef>
                <a:spcPts val="900"/>
              </a:spcBef>
              <a:spcAft>
                <a:spcPts val="450"/>
              </a:spcAft>
              <a:buClr>
                <a:srgbClr val="FF0000"/>
              </a:buClr>
              <a:buFont typeface="Wingdings" panose="05000000000000000000" pitchFamily="2" charset="2"/>
              <a:buChar char="§"/>
            </a:pPr>
            <a:r>
              <a:rPr lang="en-US" sz="1800" dirty="0"/>
              <a:t>High-dimensional vectors: textual and network information</a:t>
            </a:r>
          </a:p>
          <a:p>
            <a:pPr marL="257175" indent="-257175">
              <a:lnSpc>
                <a:spcPct val="100000"/>
              </a:lnSpc>
              <a:spcBef>
                <a:spcPts val="900"/>
              </a:spcBef>
              <a:spcAft>
                <a:spcPts val="450"/>
              </a:spcAft>
              <a:buClr>
                <a:srgbClr val="FF0000"/>
              </a:buClr>
              <a:buFont typeface="Wingdings" panose="05000000000000000000" pitchFamily="2" charset="2"/>
              <a:buChar char="§"/>
            </a:pPr>
            <a:r>
              <a:rPr lang="en-US" sz="1800" dirty="0"/>
              <a:t>Expensive similarity computation: 43.4 hours to cluster 1 hour’s data with sequential algorithm</a:t>
            </a:r>
          </a:p>
          <a:p>
            <a:pPr marL="714375" lvl="1" indent="-257175">
              <a:lnSpc>
                <a:spcPct val="100000"/>
              </a:lnSpc>
              <a:spcBef>
                <a:spcPts val="0"/>
              </a:spcBef>
              <a:spcAft>
                <a:spcPts val="450"/>
              </a:spcAft>
              <a:buClr>
                <a:srgbClr val="FF0000"/>
              </a:buClr>
              <a:buFont typeface="Wingdings" panose="05000000000000000000" pitchFamily="2" charset="2"/>
              <a:buChar char="§"/>
            </a:pPr>
            <a:r>
              <a:rPr lang="en-US" sz="1600" dirty="0"/>
              <a:t>Online K-Means with sliding time window and outlier detection</a:t>
            </a:r>
          </a:p>
          <a:p>
            <a:pPr marL="714375" lvl="1" indent="-257175">
              <a:lnSpc>
                <a:spcPct val="100000"/>
              </a:lnSpc>
              <a:spcBef>
                <a:spcPts val="0"/>
              </a:spcBef>
              <a:spcAft>
                <a:spcPts val="450"/>
              </a:spcAft>
              <a:buClr>
                <a:srgbClr val="FF0000"/>
              </a:buClr>
              <a:buFont typeface="Wingdings" panose="05000000000000000000" pitchFamily="2" charset="2"/>
              <a:buChar char="§"/>
            </a:pPr>
            <a:r>
              <a:rPr lang="en-US" sz="1600" dirty="0"/>
              <a:t>Group tweets as </a:t>
            </a:r>
            <a:r>
              <a:rPr lang="en-US" sz="1600" b="1" dirty="0" err="1"/>
              <a:t>protomemes</a:t>
            </a:r>
            <a:r>
              <a:rPr lang="en-US" sz="1600" dirty="0"/>
              <a:t>: hashtags, mentions, URLs, and phrases</a:t>
            </a:r>
          </a:p>
        </p:txBody>
      </p:sp>
      <p:sp>
        <p:nvSpPr>
          <p:cNvPr id="6" name="TextBox 5"/>
          <p:cNvSpPr txBox="1"/>
          <p:nvPr/>
        </p:nvSpPr>
        <p:spPr>
          <a:xfrm>
            <a:off x="699755" y="5324131"/>
            <a:ext cx="7811857" cy="461665"/>
          </a:xfrm>
          <a:prstGeom prst="rect">
            <a:avLst/>
          </a:prstGeom>
          <a:noFill/>
        </p:spPr>
        <p:txBody>
          <a:bodyPr wrap="square" rtlCol="0">
            <a:spAutoFit/>
          </a:bodyPr>
          <a:lstStyle/>
          <a:p>
            <a:r>
              <a:rPr lang="en-US" sz="1200" i="1" dirty="0">
                <a:solidFill>
                  <a:schemeClr val="tx1">
                    <a:lumMod val="50000"/>
                    <a:lumOff val="50000"/>
                  </a:schemeClr>
                </a:solidFill>
              </a:rPr>
              <a:t>Xiaoming Gao, Emilio Ferrara, Judy </a:t>
            </a:r>
            <a:r>
              <a:rPr lang="en-US" sz="1200" i="1" dirty="0" err="1">
                <a:solidFill>
                  <a:schemeClr val="tx1">
                    <a:lumMod val="50000"/>
                    <a:lumOff val="50000"/>
                  </a:schemeClr>
                </a:solidFill>
              </a:rPr>
              <a:t>Qiu</a:t>
            </a:r>
            <a:r>
              <a:rPr lang="en-US" sz="1200" i="1" dirty="0">
                <a:solidFill>
                  <a:schemeClr val="tx1">
                    <a:lumMod val="50000"/>
                    <a:lumOff val="50000"/>
                  </a:schemeClr>
                </a:solidFill>
              </a:rPr>
              <a:t>. Parallel Clustering of High-Dimensional Social Media Data Streams. To appear at 15th IEEE/ACM International Symposium on Cluster, Cloud and Grid Computing (CCGRID 2015).</a:t>
            </a:r>
          </a:p>
        </p:txBody>
      </p:sp>
    </p:spTree>
    <p:extLst>
      <p:ext uri="{BB962C8B-B14F-4D97-AF65-F5344CB8AC3E}">
        <p14:creationId xmlns:p14="http://schemas.microsoft.com/office/powerpoint/2010/main" val="363146111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051" y="32657"/>
            <a:ext cx="8382000" cy="1143000"/>
          </a:xfrm>
        </p:spPr>
        <p:txBody>
          <a:bodyPr>
            <a:normAutofit/>
          </a:bodyPr>
          <a:lstStyle/>
          <a:p>
            <a:r>
              <a:rPr lang="en-US" sz="2400" dirty="0"/>
              <a:t>Batch and Streaming Analysis for Social Media Data</a:t>
            </a:r>
          </a:p>
        </p:txBody>
      </p:sp>
      <p:pic>
        <p:nvPicPr>
          <p:cNvPr id="6" name="Picture 5"/>
          <p:cNvPicPr/>
          <p:nvPr/>
        </p:nvPicPr>
        <p:blipFill>
          <a:blip r:embed="rId2">
            <a:extLst>
              <a:ext uri="{28A0092B-C50C-407E-A947-70E740481C1C}">
                <a14:useLocalDpi xmlns:a14="http://schemas.microsoft.com/office/drawing/2010/main" val="0"/>
              </a:ext>
            </a:extLst>
          </a:blip>
          <a:srcRect/>
          <a:stretch>
            <a:fillRect/>
          </a:stretch>
        </p:blipFill>
        <p:spPr bwMode="auto">
          <a:xfrm>
            <a:off x="1064536" y="1175657"/>
            <a:ext cx="7017780" cy="4689565"/>
          </a:xfrm>
          <a:prstGeom prst="rect">
            <a:avLst/>
          </a:prstGeom>
          <a:noFill/>
          <a:ln>
            <a:noFill/>
          </a:ln>
        </p:spPr>
      </p:pic>
      <p:cxnSp>
        <p:nvCxnSpPr>
          <p:cNvPr id="7" name="Straight Connector 6"/>
          <p:cNvCxnSpPr/>
          <p:nvPr/>
        </p:nvCxnSpPr>
        <p:spPr>
          <a:xfrm flipV="1">
            <a:off x="1064536" y="4444142"/>
            <a:ext cx="8014808" cy="9821"/>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8082316" y="4590956"/>
            <a:ext cx="1610324" cy="553998"/>
          </a:xfrm>
          <a:prstGeom prst="rect">
            <a:avLst/>
          </a:prstGeom>
          <a:noFill/>
        </p:spPr>
        <p:txBody>
          <a:bodyPr wrap="square" rtlCol="0">
            <a:spAutoFit/>
          </a:bodyPr>
          <a:lstStyle/>
          <a:p>
            <a:r>
              <a:rPr lang="en-US" sz="1500" dirty="0"/>
              <a:t>Storage substrate</a:t>
            </a:r>
          </a:p>
        </p:txBody>
      </p:sp>
      <p:cxnSp>
        <p:nvCxnSpPr>
          <p:cNvPr id="11" name="Straight Connector 10"/>
          <p:cNvCxnSpPr/>
          <p:nvPr/>
        </p:nvCxnSpPr>
        <p:spPr>
          <a:xfrm>
            <a:off x="4456955" y="2762315"/>
            <a:ext cx="0" cy="1473079"/>
          </a:xfrm>
          <a:prstGeom prst="line">
            <a:avLst/>
          </a:prstGeom>
          <a:ln>
            <a:solidFill>
              <a:schemeClr val="tx1"/>
            </a:solidFill>
            <a:prstDash val="dash"/>
          </a:ln>
          <a:effectLst/>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8082316" y="2865883"/>
            <a:ext cx="1293659" cy="784830"/>
          </a:xfrm>
          <a:prstGeom prst="rect">
            <a:avLst/>
          </a:prstGeom>
          <a:noFill/>
        </p:spPr>
        <p:txBody>
          <a:bodyPr wrap="square" rtlCol="0">
            <a:spAutoFit/>
          </a:bodyPr>
          <a:lstStyle/>
          <a:p>
            <a:r>
              <a:rPr lang="en-US" sz="1500" dirty="0"/>
              <a:t>Batch analysis module</a:t>
            </a:r>
          </a:p>
        </p:txBody>
      </p:sp>
      <p:sp>
        <p:nvSpPr>
          <p:cNvPr id="14" name="TextBox 13"/>
          <p:cNvSpPr txBox="1"/>
          <p:nvPr/>
        </p:nvSpPr>
        <p:spPr>
          <a:xfrm>
            <a:off x="1" y="2912349"/>
            <a:ext cx="1089916" cy="784830"/>
          </a:xfrm>
          <a:prstGeom prst="rect">
            <a:avLst/>
          </a:prstGeom>
          <a:noFill/>
        </p:spPr>
        <p:txBody>
          <a:bodyPr wrap="square" rtlCol="0">
            <a:spAutoFit/>
          </a:bodyPr>
          <a:lstStyle/>
          <a:p>
            <a:pPr algn="r"/>
            <a:r>
              <a:rPr lang="en-US" sz="1500" dirty="0"/>
              <a:t>Streaming analysis module</a:t>
            </a:r>
          </a:p>
        </p:txBody>
      </p:sp>
      <p:sp>
        <p:nvSpPr>
          <p:cNvPr id="3" name="Rounded Rectangle 2"/>
          <p:cNvSpPr/>
          <p:nvPr/>
        </p:nvSpPr>
        <p:spPr>
          <a:xfrm>
            <a:off x="1269242" y="4313957"/>
            <a:ext cx="6059606" cy="300083"/>
          </a:xfrm>
          <a:prstGeom prst="round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0000"/>
              </a:solidFill>
            </a:endParaRPr>
          </a:p>
        </p:txBody>
      </p:sp>
      <p:sp>
        <p:nvSpPr>
          <p:cNvPr id="12" name="Rounded Rectangle 11"/>
          <p:cNvSpPr/>
          <p:nvPr/>
        </p:nvSpPr>
        <p:spPr>
          <a:xfrm>
            <a:off x="4493051" y="2974819"/>
            <a:ext cx="3539731" cy="708086"/>
          </a:xfrm>
          <a:prstGeom prst="round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0000"/>
              </a:solidFill>
            </a:endParaRPr>
          </a:p>
        </p:txBody>
      </p:sp>
      <p:sp>
        <p:nvSpPr>
          <p:cNvPr id="15" name="Rounded Rectangle 14"/>
          <p:cNvSpPr/>
          <p:nvPr/>
        </p:nvSpPr>
        <p:spPr>
          <a:xfrm>
            <a:off x="2865446" y="3213800"/>
            <a:ext cx="1541976" cy="873827"/>
          </a:xfrm>
          <a:prstGeom prst="roundRect">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0000"/>
              </a:solidFill>
            </a:endParaRPr>
          </a:p>
        </p:txBody>
      </p:sp>
      <p:sp>
        <p:nvSpPr>
          <p:cNvPr id="8" name="Rechteck 7"/>
          <p:cNvSpPr/>
          <p:nvPr/>
        </p:nvSpPr>
        <p:spPr>
          <a:xfrm>
            <a:off x="408647" y="6125770"/>
            <a:ext cx="4572000" cy="646331"/>
          </a:xfrm>
          <a:prstGeom prst="rect">
            <a:avLst/>
          </a:prstGeom>
        </p:spPr>
        <p:txBody>
          <a:bodyPr>
            <a:spAutoFit/>
          </a:bodyPr>
          <a:lstStyle/>
          <a:p>
            <a:r>
              <a:rPr lang="en-US" dirty="0"/>
              <a:t>(Source: Judy </a:t>
            </a:r>
            <a:r>
              <a:rPr lang="en-US" dirty="0" err="1"/>
              <a:t>Qiu,Indiana</a:t>
            </a:r>
            <a:r>
              <a:rPr lang="en-US" dirty="0"/>
              <a:t> University)</a:t>
            </a:r>
            <a:br>
              <a:rPr lang="en-US" dirty="0"/>
            </a:br>
            <a:endParaRPr lang="de-DE" dirty="0"/>
          </a:p>
        </p:txBody>
      </p:sp>
    </p:spTree>
    <p:extLst>
      <p:ext uri="{BB962C8B-B14F-4D97-AF65-F5344CB8AC3E}">
        <p14:creationId xmlns:p14="http://schemas.microsoft.com/office/powerpoint/2010/main" val="131899933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P spid="14" grpId="0"/>
      <p:bldP spid="3" grpId="0" animBg="1"/>
      <p:bldP spid="12"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2131" y="1298"/>
            <a:ext cx="6850495" cy="1143000"/>
          </a:xfrm>
        </p:spPr>
        <p:txBody>
          <a:bodyPr>
            <a:normAutofit/>
          </a:bodyPr>
          <a:lstStyle/>
          <a:p>
            <a:r>
              <a:rPr lang="en-US" sz="2400" b="1" dirty="0"/>
              <a:t>Social media data – an example data record</a:t>
            </a:r>
            <a:endParaRPr lang="en-US" sz="2400" dirty="0"/>
          </a:p>
        </p:txBody>
      </p:sp>
      <p:sp>
        <p:nvSpPr>
          <p:cNvPr id="4" name="Slide Number Placeholder 3"/>
          <p:cNvSpPr>
            <a:spLocks noGrp="1"/>
          </p:cNvSpPr>
          <p:nvPr>
            <p:ph type="sldNum" sz="quarter" idx="4294967295"/>
          </p:nvPr>
        </p:nvSpPr>
        <p:spPr>
          <a:xfrm>
            <a:off x="446183" y="6361602"/>
            <a:ext cx="2133600" cy="365125"/>
          </a:xfrm>
          <a:prstGeom prst="rect">
            <a:avLst/>
          </a:prstGeom>
        </p:spPr>
        <p:txBody>
          <a:bodyPr/>
          <a:lstStyle/>
          <a:p>
            <a:fld id="{B3999606-967B-419A-9AEC-8752E61A74DA}" type="slidenum">
              <a:rPr lang="en-US" smtClean="0">
                <a:solidFill>
                  <a:prstClr val="black">
                    <a:tint val="75000"/>
                  </a:prstClr>
                </a:solidFill>
              </a:rPr>
              <a:pPr/>
              <a:t>12</a:t>
            </a:fld>
            <a:endParaRPr lang="en-US" dirty="0">
              <a:solidFill>
                <a:prstClr val="black">
                  <a:tint val="75000"/>
                </a:prstClr>
              </a:solidFill>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850" y="1144298"/>
            <a:ext cx="6718300" cy="5443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2969297"/>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700" dirty="0"/>
              <a:t>Parallelization with Storm - challenges</a:t>
            </a:r>
          </a:p>
        </p:txBody>
      </p:sp>
      <p:sp>
        <p:nvSpPr>
          <p:cNvPr id="5" name="TextBox 4"/>
          <p:cNvSpPr txBox="1"/>
          <p:nvPr/>
        </p:nvSpPr>
        <p:spPr>
          <a:xfrm>
            <a:off x="1289862" y="2522832"/>
            <a:ext cx="942985" cy="246221"/>
          </a:xfrm>
          <a:prstGeom prst="rect">
            <a:avLst/>
          </a:prstGeom>
          <a:noFill/>
        </p:spPr>
        <p:txBody>
          <a:bodyPr wrap="square" rtlCol="0">
            <a:spAutoFit/>
          </a:bodyPr>
          <a:lstStyle/>
          <a:p>
            <a:r>
              <a:rPr lang="en-US" sz="1000" dirty="0"/>
              <a:t>Data point 1:</a:t>
            </a:r>
          </a:p>
        </p:txBody>
      </p:sp>
      <p:sp>
        <p:nvSpPr>
          <p:cNvPr id="6" name="Rectangle 5"/>
          <p:cNvSpPr/>
          <p:nvPr/>
        </p:nvSpPr>
        <p:spPr>
          <a:xfrm>
            <a:off x="1289869" y="2729431"/>
            <a:ext cx="3075935" cy="7349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err="1">
                <a:solidFill>
                  <a:schemeClr val="tx1"/>
                </a:solidFill>
              </a:rPr>
              <a:t>Content_Vector</a:t>
            </a:r>
            <a:r>
              <a:rPr lang="en-US" sz="1000" dirty="0">
                <a:solidFill>
                  <a:schemeClr val="tx1"/>
                </a:solidFill>
              </a:rPr>
              <a:t>: [“step”:1, “time”:1, “nation”: 1, </a:t>
            </a:r>
          </a:p>
          <a:p>
            <a:r>
              <a:rPr lang="en-US" sz="1000" dirty="0">
                <a:solidFill>
                  <a:schemeClr val="tx1"/>
                </a:solidFill>
              </a:rPr>
              <a:t>                                “ram”:1]</a:t>
            </a:r>
          </a:p>
          <a:p>
            <a:r>
              <a:rPr lang="en-US" sz="1000" dirty="0" err="1">
                <a:solidFill>
                  <a:schemeClr val="tx1"/>
                </a:solidFill>
              </a:rPr>
              <a:t>Diffusion_Vector</a:t>
            </a:r>
            <a:r>
              <a:rPr lang="en-US" sz="1000" dirty="0">
                <a:solidFill>
                  <a:schemeClr val="tx1"/>
                </a:solidFill>
              </a:rPr>
              <a:t>: …</a:t>
            </a:r>
            <a:endParaRPr lang="en-US" sz="1000" dirty="0"/>
          </a:p>
          <a:p>
            <a:r>
              <a:rPr lang="en-US" sz="1000" dirty="0">
                <a:solidFill>
                  <a:schemeClr val="tx1"/>
                </a:solidFill>
              </a:rPr>
              <a:t>…</a:t>
            </a:r>
          </a:p>
        </p:txBody>
      </p:sp>
      <p:sp>
        <p:nvSpPr>
          <p:cNvPr id="7" name="TextBox 6"/>
          <p:cNvSpPr txBox="1"/>
          <p:nvPr/>
        </p:nvSpPr>
        <p:spPr>
          <a:xfrm>
            <a:off x="4569352" y="2518866"/>
            <a:ext cx="919067" cy="246221"/>
          </a:xfrm>
          <a:prstGeom prst="rect">
            <a:avLst/>
          </a:prstGeom>
          <a:noFill/>
        </p:spPr>
        <p:txBody>
          <a:bodyPr wrap="square" rtlCol="0">
            <a:spAutoFit/>
          </a:bodyPr>
          <a:lstStyle/>
          <a:p>
            <a:r>
              <a:rPr lang="en-US" sz="1000" dirty="0"/>
              <a:t>Data point 2:</a:t>
            </a:r>
          </a:p>
        </p:txBody>
      </p:sp>
      <p:sp>
        <p:nvSpPr>
          <p:cNvPr id="8" name="Rectangle 7"/>
          <p:cNvSpPr/>
          <p:nvPr/>
        </p:nvSpPr>
        <p:spPr>
          <a:xfrm>
            <a:off x="4569355" y="2729429"/>
            <a:ext cx="3093833" cy="7614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err="1">
                <a:solidFill>
                  <a:schemeClr val="tx1"/>
                </a:solidFill>
              </a:rPr>
              <a:t>Content_Vector</a:t>
            </a:r>
            <a:r>
              <a:rPr lang="en-US" sz="1000" dirty="0">
                <a:solidFill>
                  <a:schemeClr val="tx1"/>
                </a:solidFill>
              </a:rPr>
              <a:t>: [“lovin”:1, “support”:1, “vcu”:1, </a:t>
            </a:r>
          </a:p>
          <a:p>
            <a:r>
              <a:rPr lang="en-US" sz="1000" dirty="0">
                <a:solidFill>
                  <a:schemeClr val="tx1"/>
                </a:solidFill>
              </a:rPr>
              <a:t>                                “ram”:1]</a:t>
            </a:r>
          </a:p>
          <a:p>
            <a:r>
              <a:rPr lang="en-US" sz="1000" dirty="0" err="1">
                <a:solidFill>
                  <a:schemeClr val="tx1"/>
                </a:solidFill>
              </a:rPr>
              <a:t>Diffusion_Vector</a:t>
            </a:r>
            <a:r>
              <a:rPr lang="en-US" sz="1000" dirty="0">
                <a:solidFill>
                  <a:schemeClr val="tx1"/>
                </a:solidFill>
              </a:rPr>
              <a:t>: …</a:t>
            </a:r>
            <a:endParaRPr lang="en-US" sz="1000" dirty="0"/>
          </a:p>
          <a:p>
            <a:r>
              <a:rPr lang="en-US" sz="1000" dirty="0">
                <a:solidFill>
                  <a:schemeClr val="tx1"/>
                </a:solidFill>
              </a:rPr>
              <a:t>…</a:t>
            </a:r>
          </a:p>
        </p:txBody>
      </p:sp>
      <p:sp>
        <p:nvSpPr>
          <p:cNvPr id="9" name="Oval 8"/>
          <p:cNvSpPr/>
          <p:nvPr/>
        </p:nvSpPr>
        <p:spPr>
          <a:xfrm>
            <a:off x="1289866" y="3701478"/>
            <a:ext cx="6378860" cy="120390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10" name="Straight Arrow Connector 9"/>
          <p:cNvCxnSpPr>
            <a:stCxn id="6" idx="2"/>
            <a:endCxn id="9" idx="0"/>
          </p:cNvCxnSpPr>
          <p:nvPr/>
        </p:nvCxnSpPr>
        <p:spPr>
          <a:xfrm>
            <a:off x="2827834" y="3464423"/>
            <a:ext cx="1651462" cy="23705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 idx="2"/>
            <a:endCxn id="9" idx="0"/>
          </p:cNvCxnSpPr>
          <p:nvPr/>
        </p:nvCxnSpPr>
        <p:spPr>
          <a:xfrm flipH="1">
            <a:off x="4479294" y="3490847"/>
            <a:ext cx="1636975" cy="21062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104165" y="3823665"/>
            <a:ext cx="826022" cy="246221"/>
          </a:xfrm>
          <a:prstGeom prst="rect">
            <a:avLst/>
          </a:prstGeom>
          <a:noFill/>
        </p:spPr>
        <p:txBody>
          <a:bodyPr wrap="square" rtlCol="0">
            <a:spAutoFit/>
          </a:bodyPr>
          <a:lstStyle/>
          <a:p>
            <a:r>
              <a:rPr lang="en-US" sz="1000" dirty="0"/>
              <a:t>Centroid:</a:t>
            </a:r>
          </a:p>
        </p:txBody>
      </p:sp>
      <p:sp>
        <p:nvSpPr>
          <p:cNvPr id="13" name="Rectangle 12"/>
          <p:cNvSpPr/>
          <p:nvPr/>
        </p:nvSpPr>
        <p:spPr>
          <a:xfrm>
            <a:off x="2104164" y="4034287"/>
            <a:ext cx="4801703" cy="64960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err="1">
                <a:solidFill>
                  <a:schemeClr val="tx1"/>
                </a:solidFill>
              </a:rPr>
              <a:t>Content_Vector</a:t>
            </a:r>
            <a:r>
              <a:rPr lang="en-US" sz="1000" dirty="0">
                <a:solidFill>
                  <a:schemeClr val="tx1"/>
                </a:solidFill>
              </a:rPr>
              <a:t>: [“step”:0.5, “time”:0.5, “nation”: 0.5, “ram”:1.0, “lovin”:0.5, </a:t>
            </a:r>
          </a:p>
          <a:p>
            <a:r>
              <a:rPr lang="en-US" sz="1000" dirty="0">
                <a:solidFill>
                  <a:schemeClr val="tx1"/>
                </a:solidFill>
              </a:rPr>
              <a:t>                                “support”:0.5, “vcu”:0.5]</a:t>
            </a:r>
          </a:p>
          <a:p>
            <a:r>
              <a:rPr lang="en-US" sz="1000" dirty="0" err="1">
                <a:solidFill>
                  <a:schemeClr val="tx1"/>
                </a:solidFill>
              </a:rPr>
              <a:t>Diffusion_Vector</a:t>
            </a:r>
            <a:r>
              <a:rPr lang="en-US" sz="1000" dirty="0">
                <a:solidFill>
                  <a:schemeClr val="tx1"/>
                </a:solidFill>
              </a:rPr>
              <a:t>: …</a:t>
            </a:r>
            <a:endParaRPr lang="en-US" sz="1000" dirty="0"/>
          </a:p>
          <a:p>
            <a:r>
              <a:rPr lang="en-US" sz="1000" dirty="0">
                <a:solidFill>
                  <a:schemeClr val="tx1"/>
                </a:solidFill>
              </a:rPr>
              <a:t>…</a:t>
            </a:r>
          </a:p>
        </p:txBody>
      </p:sp>
      <p:sp>
        <p:nvSpPr>
          <p:cNvPr id="14" name="TextBox 13"/>
          <p:cNvSpPr txBox="1"/>
          <p:nvPr/>
        </p:nvSpPr>
        <p:spPr>
          <a:xfrm>
            <a:off x="4030010" y="4905375"/>
            <a:ext cx="978408" cy="246221"/>
          </a:xfrm>
          <a:prstGeom prst="rect">
            <a:avLst/>
          </a:prstGeom>
          <a:noFill/>
        </p:spPr>
        <p:txBody>
          <a:bodyPr wrap="square" rtlCol="0">
            <a:spAutoFit/>
          </a:bodyPr>
          <a:lstStyle/>
          <a:p>
            <a:r>
              <a:rPr lang="en-US" sz="1000" dirty="0"/>
              <a:t>Cluster</a:t>
            </a:r>
          </a:p>
        </p:txBody>
      </p:sp>
      <p:sp>
        <p:nvSpPr>
          <p:cNvPr id="15" name="Content Placeholder 2"/>
          <p:cNvSpPr txBox="1">
            <a:spLocks/>
          </p:cNvSpPr>
          <p:nvPr/>
        </p:nvSpPr>
        <p:spPr>
          <a:xfrm>
            <a:off x="582386" y="2036285"/>
            <a:ext cx="7886700" cy="538359"/>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7175" indent="-257175">
              <a:lnSpc>
                <a:spcPct val="100000"/>
              </a:lnSpc>
              <a:spcBef>
                <a:spcPts val="900"/>
              </a:spcBef>
              <a:spcAft>
                <a:spcPts val="450"/>
              </a:spcAft>
              <a:buClr>
                <a:srgbClr val="FF0000"/>
              </a:buClr>
              <a:buFont typeface="Wingdings" panose="05000000000000000000" pitchFamily="2" charset="2"/>
              <a:buChar char="§"/>
            </a:pPr>
            <a:r>
              <a:rPr lang="en-US" sz="1600" dirty="0" err="1">
                <a:solidFill>
                  <a:prstClr val="black"/>
                </a:solidFill>
              </a:rPr>
              <a:t>Sparsity</a:t>
            </a:r>
            <a:r>
              <a:rPr lang="en-US" sz="1600" dirty="0">
                <a:solidFill>
                  <a:prstClr val="black"/>
                </a:solidFill>
              </a:rPr>
              <a:t> of high-dimensional vectors make any synchronization expensive</a:t>
            </a:r>
          </a:p>
        </p:txBody>
      </p:sp>
      <p:sp>
        <p:nvSpPr>
          <p:cNvPr id="16" name="TextBox 15"/>
          <p:cNvSpPr txBox="1"/>
          <p:nvPr/>
        </p:nvSpPr>
        <p:spPr>
          <a:xfrm>
            <a:off x="947057" y="5298622"/>
            <a:ext cx="6699897" cy="646331"/>
          </a:xfrm>
          <a:prstGeom prst="rect">
            <a:avLst/>
          </a:prstGeom>
          <a:noFill/>
        </p:spPr>
        <p:txBody>
          <a:bodyPr wrap="square" rtlCol="0">
            <a:spAutoFit/>
          </a:bodyPr>
          <a:lstStyle/>
          <a:p>
            <a:pPr marL="214313" indent="-214313">
              <a:buFontTx/>
              <a:buChar char="-"/>
            </a:pPr>
            <a:r>
              <a:rPr lang="en-US" dirty="0">
                <a:solidFill>
                  <a:srgbClr val="0000FF"/>
                </a:solidFill>
              </a:rPr>
              <a:t>Cluster-delta synchronization strategy reduces message traffic and synchronization overhead</a:t>
            </a:r>
            <a:endParaRPr lang="en-US" sz="1350" dirty="0"/>
          </a:p>
        </p:txBody>
      </p:sp>
      <p:sp>
        <p:nvSpPr>
          <p:cNvPr id="18" name="Content Placeholder 2"/>
          <p:cNvSpPr txBox="1">
            <a:spLocks/>
          </p:cNvSpPr>
          <p:nvPr/>
        </p:nvSpPr>
        <p:spPr>
          <a:xfrm>
            <a:off x="582386" y="1430229"/>
            <a:ext cx="7886700" cy="417594"/>
          </a:xfrm>
          <a:prstGeom prst="rect">
            <a:avLst/>
          </a:prstGeom>
        </p:spPr>
        <p:txBody>
          <a:bodyPr vert="horz" lIns="68580" tIns="34290" rIns="68580" bIns="3429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7175" indent="-257175">
              <a:lnSpc>
                <a:spcPct val="100000"/>
              </a:lnSpc>
              <a:spcBef>
                <a:spcPts val="900"/>
              </a:spcBef>
              <a:spcAft>
                <a:spcPts val="450"/>
              </a:spcAft>
              <a:buClr>
                <a:srgbClr val="FF0000"/>
              </a:buClr>
              <a:buFont typeface="Wingdings" panose="05000000000000000000" pitchFamily="2" charset="2"/>
              <a:buChar char="§"/>
            </a:pPr>
            <a:r>
              <a:rPr lang="en-US" sz="1800" dirty="0"/>
              <a:t>DAG organization of parallel workers: hard to synchronize cluster information</a:t>
            </a:r>
          </a:p>
        </p:txBody>
      </p:sp>
    </p:spTree>
    <p:extLst>
      <p:ext uri="{BB962C8B-B14F-4D97-AF65-F5344CB8AC3E}">
        <p14:creationId xmlns:p14="http://schemas.microsoft.com/office/powerpoint/2010/main" val="424140182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P spid="8" grpId="0" animBg="1"/>
      <p:bldP spid="9" grpId="0" animBg="1"/>
      <p:bldP spid="12" grpId="0"/>
      <p:bldP spid="13" grpId="0" animBg="1"/>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hteck 6"/>
          <p:cNvSpPr/>
          <p:nvPr/>
        </p:nvSpPr>
        <p:spPr>
          <a:xfrm>
            <a:off x="4541341" y="1219200"/>
            <a:ext cx="4602659" cy="5105400"/>
          </a:xfrm>
          <a:prstGeom prst="rect">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le 1"/>
          <p:cNvSpPr>
            <a:spLocks noGrp="1"/>
          </p:cNvSpPr>
          <p:nvPr>
            <p:ph type="title"/>
          </p:nvPr>
        </p:nvSpPr>
        <p:spPr>
          <a:xfrm>
            <a:off x="685800" y="360489"/>
            <a:ext cx="6172021" cy="607064"/>
          </a:xfrm>
        </p:spPr>
        <p:txBody>
          <a:bodyPr/>
          <a:lstStyle/>
          <a:p>
            <a:pPr algn="l"/>
            <a:r>
              <a:rPr lang="en-US" dirty="0"/>
              <a:t>Storm Concepts</a:t>
            </a:r>
          </a:p>
        </p:txBody>
      </p:sp>
      <p:sp>
        <p:nvSpPr>
          <p:cNvPr id="3" name="Content Placeholder 2"/>
          <p:cNvSpPr>
            <a:spLocks noGrp="1"/>
          </p:cNvSpPr>
          <p:nvPr>
            <p:ph idx="1"/>
          </p:nvPr>
        </p:nvSpPr>
        <p:spPr>
          <a:xfrm>
            <a:off x="685800" y="1628804"/>
            <a:ext cx="3419603" cy="3900601"/>
          </a:xfrm>
        </p:spPr>
        <p:txBody>
          <a:bodyPr>
            <a:normAutofit fontScale="62500" lnSpcReduction="20000"/>
          </a:bodyPr>
          <a:lstStyle/>
          <a:p>
            <a:pPr marL="385737" indent="-385737">
              <a:buFont typeface="+mj-lt"/>
              <a:buAutoNum type="arabicPeriod"/>
            </a:pPr>
            <a:r>
              <a:rPr lang="en-US" dirty="0"/>
              <a:t>Streams</a:t>
            </a:r>
          </a:p>
          <a:p>
            <a:pPr marL="685754" lvl="1" indent="-385737"/>
            <a:r>
              <a:rPr lang="en-US" dirty="0"/>
              <a:t>Unbounded sequence of </a:t>
            </a:r>
            <a:r>
              <a:rPr lang="en-US" dirty="0" err="1"/>
              <a:t>tuples</a:t>
            </a:r>
            <a:endParaRPr lang="en-US" dirty="0"/>
          </a:p>
          <a:p>
            <a:pPr marL="385737" indent="-385737">
              <a:buFont typeface="+mj-lt"/>
              <a:buAutoNum type="arabicPeriod"/>
            </a:pPr>
            <a:endParaRPr lang="en-US" dirty="0"/>
          </a:p>
          <a:p>
            <a:pPr marL="385737" indent="-385737">
              <a:buFont typeface="+mj-lt"/>
              <a:buAutoNum type="arabicPeriod"/>
            </a:pPr>
            <a:r>
              <a:rPr lang="en-US" dirty="0"/>
              <a:t>Spout</a:t>
            </a:r>
          </a:p>
          <a:p>
            <a:pPr marL="685754" lvl="1" indent="-385737"/>
            <a:r>
              <a:rPr lang="en-US" dirty="0"/>
              <a:t>Source of Stream</a:t>
            </a:r>
          </a:p>
          <a:p>
            <a:pPr marL="685754" lvl="1" indent="-385737"/>
            <a:r>
              <a:rPr lang="en-US" dirty="0"/>
              <a:t>E.g. Read from Twitter streaming API</a:t>
            </a:r>
          </a:p>
          <a:p>
            <a:pPr marL="385737" indent="-385737">
              <a:buFont typeface="+mj-lt"/>
              <a:buAutoNum type="arabicPeriod"/>
            </a:pPr>
            <a:endParaRPr lang="en-US" dirty="0"/>
          </a:p>
          <a:p>
            <a:pPr marL="385737" indent="-385737">
              <a:buFont typeface="+mj-lt"/>
              <a:buAutoNum type="arabicPeriod"/>
            </a:pPr>
            <a:r>
              <a:rPr lang="en-US" dirty="0"/>
              <a:t>Bolts</a:t>
            </a:r>
          </a:p>
          <a:p>
            <a:pPr marL="685754" lvl="1" indent="-385737"/>
            <a:r>
              <a:rPr lang="en-US" dirty="0"/>
              <a:t>Processes input streams and produces new streams</a:t>
            </a:r>
          </a:p>
          <a:p>
            <a:pPr marL="685754" lvl="1" indent="-385737"/>
            <a:r>
              <a:rPr lang="en-US" dirty="0"/>
              <a:t>E.g. Functions, Filters, Aggregation, Joins</a:t>
            </a:r>
          </a:p>
          <a:p>
            <a:pPr marL="385737" indent="-385737">
              <a:buFont typeface="+mj-lt"/>
              <a:buAutoNum type="arabicPeriod"/>
            </a:pPr>
            <a:endParaRPr lang="en-US" dirty="0"/>
          </a:p>
          <a:p>
            <a:pPr marL="385737" indent="-385737">
              <a:buFont typeface="+mj-lt"/>
              <a:buAutoNum type="arabicPeriod"/>
            </a:pPr>
            <a:endParaRPr lang="en-US" dirty="0"/>
          </a:p>
          <a:p>
            <a:pPr marL="385737" indent="-385737">
              <a:buFont typeface="+mj-lt"/>
              <a:buAutoNum type="arabicPeriod"/>
            </a:pPr>
            <a:r>
              <a:rPr lang="en-US" dirty="0"/>
              <a:t>Topologies</a:t>
            </a:r>
          </a:p>
          <a:p>
            <a:pPr marL="685754" lvl="1" indent="-385737"/>
            <a:r>
              <a:rPr lang="en-US" dirty="0"/>
              <a:t>Network of spouts and bolts</a:t>
            </a:r>
          </a:p>
        </p:txBody>
      </p:sp>
      <p:pic>
        <p:nvPicPr>
          <p:cNvPr id="4" name="Picture 3"/>
          <p:cNvPicPr>
            <a:picLocks noChangeAspect="1"/>
          </p:cNvPicPr>
          <p:nvPr/>
        </p:nvPicPr>
        <p:blipFill>
          <a:blip r:embed="rId2">
            <a:clrChange>
              <a:clrFrom>
                <a:srgbClr val="000000"/>
              </a:clrFrom>
              <a:clrTo>
                <a:srgbClr val="000000">
                  <a:alpha val="0"/>
                </a:srgbClr>
              </a:clrTo>
            </a:clrChange>
          </a:blip>
          <a:stretch>
            <a:fillRect/>
          </a:stretch>
        </p:blipFill>
        <p:spPr>
          <a:xfrm>
            <a:off x="4541341" y="1788373"/>
            <a:ext cx="4632960" cy="355714"/>
          </a:xfrm>
          <a:prstGeom prst="rect">
            <a:avLst/>
          </a:prstGeom>
        </p:spPr>
      </p:pic>
      <p:pic>
        <p:nvPicPr>
          <p:cNvPr id="5" name="Picture 4"/>
          <p:cNvPicPr>
            <a:picLocks noChangeAspect="1"/>
          </p:cNvPicPr>
          <p:nvPr/>
        </p:nvPicPr>
        <p:blipFill>
          <a:blip r:embed="rId3">
            <a:clrChange>
              <a:clrFrom>
                <a:srgbClr val="000000"/>
              </a:clrFrom>
              <a:clrTo>
                <a:srgbClr val="000000">
                  <a:alpha val="0"/>
                </a:srgbClr>
              </a:clrTo>
            </a:clrChange>
          </a:blip>
          <a:stretch>
            <a:fillRect/>
          </a:stretch>
        </p:blipFill>
        <p:spPr>
          <a:xfrm>
            <a:off x="4856663" y="2275608"/>
            <a:ext cx="4002316" cy="1158196"/>
          </a:xfrm>
          <a:prstGeom prst="rect">
            <a:avLst/>
          </a:prstGeom>
        </p:spPr>
      </p:pic>
      <p:pic>
        <p:nvPicPr>
          <p:cNvPr id="6" name="Picture 5"/>
          <p:cNvPicPr>
            <a:picLocks noChangeAspect="1"/>
          </p:cNvPicPr>
          <p:nvPr/>
        </p:nvPicPr>
        <p:blipFill>
          <a:blip r:embed="rId4">
            <a:clrChange>
              <a:clrFrom>
                <a:srgbClr val="000000"/>
              </a:clrFrom>
              <a:clrTo>
                <a:srgbClr val="000000">
                  <a:alpha val="0"/>
                </a:srgbClr>
              </a:clrTo>
            </a:clrChange>
          </a:blip>
          <a:stretch>
            <a:fillRect/>
          </a:stretch>
        </p:blipFill>
        <p:spPr>
          <a:xfrm>
            <a:off x="5233026" y="3579105"/>
            <a:ext cx="3316532" cy="1042459"/>
          </a:xfrm>
          <a:prstGeom prst="rect">
            <a:avLst/>
          </a:prstGeom>
        </p:spPr>
      </p:pic>
      <p:pic>
        <p:nvPicPr>
          <p:cNvPr id="8" name="Picture 7"/>
          <p:cNvPicPr>
            <a:picLocks noChangeAspect="1"/>
          </p:cNvPicPr>
          <p:nvPr/>
        </p:nvPicPr>
        <p:blipFill>
          <a:blip r:embed="rId5">
            <a:clrChange>
              <a:clrFrom>
                <a:srgbClr val="000000"/>
              </a:clrFrom>
              <a:clrTo>
                <a:srgbClr val="000000">
                  <a:alpha val="0"/>
                </a:srgbClr>
              </a:clrTo>
            </a:clrChange>
          </a:blip>
          <a:stretch>
            <a:fillRect/>
          </a:stretch>
        </p:blipFill>
        <p:spPr>
          <a:xfrm>
            <a:off x="5791200" y="4728986"/>
            <a:ext cx="1847571" cy="1347432"/>
          </a:xfrm>
          <a:prstGeom prst="rect">
            <a:avLst/>
          </a:prstGeom>
        </p:spPr>
      </p:pic>
    </p:spTree>
    <p:extLst>
      <p:ext uri="{BB962C8B-B14F-4D97-AF65-F5344CB8AC3E}">
        <p14:creationId xmlns:p14="http://schemas.microsoft.com/office/powerpoint/2010/main" val="2938663812"/>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Guaranteeing Message Processing</a:t>
            </a:r>
          </a:p>
        </p:txBody>
      </p:sp>
      <p:sp>
        <p:nvSpPr>
          <p:cNvPr id="3" name="Content Placeholder 2"/>
          <p:cNvSpPr>
            <a:spLocks noGrp="1"/>
          </p:cNvSpPr>
          <p:nvPr>
            <p:ph idx="1"/>
          </p:nvPr>
        </p:nvSpPr>
        <p:spPr>
          <a:xfrm>
            <a:off x="1371342" y="1863439"/>
            <a:ext cx="3881367" cy="2671173"/>
          </a:xfrm>
        </p:spPr>
        <p:txBody>
          <a:bodyPr>
            <a:normAutofit fontScale="77500" lnSpcReduction="20000"/>
          </a:bodyPr>
          <a:lstStyle/>
          <a:p>
            <a:r>
              <a:rPr lang="en-US" dirty="0" err="1"/>
              <a:t>Tuple</a:t>
            </a:r>
            <a:r>
              <a:rPr lang="en-US" dirty="0"/>
              <a:t> Tree </a:t>
            </a:r>
            <a:r>
              <a:rPr lang="en-US" dirty="0" err="1">
                <a:sym typeface="Wingdings"/>
              </a:rPr>
              <a:t></a:t>
            </a:r>
            <a:endParaRPr lang="en-US" dirty="0">
              <a:sym typeface="Wingdings"/>
            </a:endParaRPr>
          </a:p>
          <a:p>
            <a:r>
              <a:rPr lang="en-US" dirty="0"/>
              <a:t>A spout </a:t>
            </a:r>
            <a:r>
              <a:rPr lang="en-US" dirty="0" err="1"/>
              <a:t>tuple</a:t>
            </a:r>
            <a:r>
              <a:rPr lang="en-US" dirty="0"/>
              <a:t> is not fully processed until all </a:t>
            </a:r>
            <a:r>
              <a:rPr lang="en-US" dirty="0" err="1"/>
              <a:t>tuples</a:t>
            </a:r>
            <a:r>
              <a:rPr lang="en-US" dirty="0"/>
              <a:t> in the tree have been completed</a:t>
            </a:r>
          </a:p>
          <a:p>
            <a:r>
              <a:rPr lang="en-US" dirty="0"/>
              <a:t>If the </a:t>
            </a:r>
            <a:r>
              <a:rPr lang="en-US" dirty="0" err="1"/>
              <a:t>tuple</a:t>
            </a:r>
            <a:r>
              <a:rPr lang="en-US" dirty="0"/>
              <a:t> tree is not completed within a specified timeout, the spout </a:t>
            </a:r>
            <a:r>
              <a:rPr lang="en-US" dirty="0" err="1"/>
              <a:t>tuple</a:t>
            </a:r>
            <a:r>
              <a:rPr lang="en-US" dirty="0"/>
              <a:t> is replayed</a:t>
            </a:r>
          </a:p>
          <a:p>
            <a:r>
              <a:rPr lang="en-US" dirty="0"/>
              <a:t>Reliability API for the user:</a:t>
            </a:r>
          </a:p>
        </p:txBody>
      </p:sp>
      <p:pic>
        <p:nvPicPr>
          <p:cNvPr id="7" name="Picture 6"/>
          <p:cNvPicPr>
            <a:picLocks noChangeAspect="1"/>
          </p:cNvPicPr>
          <p:nvPr/>
        </p:nvPicPr>
        <p:blipFill>
          <a:blip r:embed="rId2"/>
          <a:stretch>
            <a:fillRect/>
          </a:stretch>
        </p:blipFill>
        <p:spPr>
          <a:xfrm>
            <a:off x="5055329" y="1863438"/>
            <a:ext cx="2901477" cy="2274131"/>
          </a:xfrm>
          <a:prstGeom prst="rect">
            <a:avLst/>
          </a:prstGeom>
        </p:spPr>
      </p:pic>
      <p:pic>
        <p:nvPicPr>
          <p:cNvPr id="9" name="Picture 8"/>
          <p:cNvPicPr>
            <a:picLocks noChangeAspect="1"/>
          </p:cNvPicPr>
          <p:nvPr/>
        </p:nvPicPr>
        <p:blipFill>
          <a:blip r:embed="rId3"/>
          <a:stretch>
            <a:fillRect/>
          </a:stretch>
        </p:blipFill>
        <p:spPr>
          <a:xfrm>
            <a:off x="1143100" y="4420694"/>
            <a:ext cx="4788665" cy="1579981"/>
          </a:xfrm>
          <a:prstGeom prst="rect">
            <a:avLst/>
          </a:prstGeom>
        </p:spPr>
      </p:pic>
      <p:grpSp>
        <p:nvGrpSpPr>
          <p:cNvPr id="14" name="Group 13"/>
          <p:cNvGrpSpPr/>
          <p:nvPr/>
        </p:nvGrpSpPr>
        <p:grpSpPr>
          <a:xfrm>
            <a:off x="2977433" y="4259875"/>
            <a:ext cx="5063111" cy="1200329"/>
            <a:chOff x="2445847" y="4536867"/>
            <a:chExt cx="6751011" cy="1600484"/>
          </a:xfrm>
        </p:grpSpPr>
        <p:sp>
          <p:nvSpPr>
            <p:cNvPr id="10" name="Oval 9"/>
            <p:cNvSpPr/>
            <p:nvPr/>
          </p:nvSpPr>
          <p:spPr>
            <a:xfrm>
              <a:off x="2445847" y="5514620"/>
              <a:ext cx="1540413" cy="470328"/>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2" name="Straight Arrow Connector 11"/>
            <p:cNvCxnSpPr/>
            <p:nvPr/>
          </p:nvCxnSpPr>
          <p:spPr>
            <a:xfrm>
              <a:off x="3986260" y="5738027"/>
              <a:ext cx="2798614" cy="246921"/>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3" name="TextBox 12"/>
            <p:cNvSpPr txBox="1"/>
            <p:nvPr/>
          </p:nvSpPr>
          <p:spPr>
            <a:xfrm>
              <a:off x="6837732" y="4536867"/>
              <a:ext cx="2359126" cy="1600484"/>
            </a:xfrm>
            <a:prstGeom prst="rect">
              <a:avLst/>
            </a:prstGeom>
            <a:noFill/>
          </p:spPr>
          <p:txBody>
            <a:bodyPr wrap="square" rtlCol="0">
              <a:spAutoFit/>
            </a:bodyPr>
            <a:lstStyle/>
            <a:p>
              <a:r>
                <a:rPr lang="en-US" dirty="0"/>
                <a:t>“Anchoring” creates a new edge in the </a:t>
              </a:r>
              <a:r>
                <a:rPr lang="en-US" dirty="0" err="1"/>
                <a:t>tuple</a:t>
              </a:r>
              <a:r>
                <a:rPr lang="en-US" dirty="0"/>
                <a:t> tree</a:t>
              </a:r>
            </a:p>
          </p:txBody>
        </p:sp>
      </p:grpSp>
      <p:grpSp>
        <p:nvGrpSpPr>
          <p:cNvPr id="20" name="Group 19"/>
          <p:cNvGrpSpPr/>
          <p:nvPr/>
        </p:nvGrpSpPr>
        <p:grpSpPr>
          <a:xfrm>
            <a:off x="1485989" y="4494074"/>
            <a:ext cx="7581811" cy="1754326"/>
            <a:chOff x="457200" y="4849139"/>
            <a:chExt cx="10109373" cy="2339168"/>
          </a:xfrm>
        </p:grpSpPr>
        <p:sp>
          <p:nvSpPr>
            <p:cNvPr id="15" name="Oval 14"/>
            <p:cNvSpPr/>
            <p:nvPr/>
          </p:nvSpPr>
          <p:spPr>
            <a:xfrm>
              <a:off x="457200" y="5984948"/>
              <a:ext cx="3129259" cy="470328"/>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6" name="Straight Arrow Connector 15"/>
            <p:cNvCxnSpPr/>
            <p:nvPr/>
          </p:nvCxnSpPr>
          <p:spPr>
            <a:xfrm>
              <a:off x="3586460" y="6137348"/>
              <a:ext cx="5312196" cy="72065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9" name="TextBox 18"/>
            <p:cNvSpPr txBox="1"/>
            <p:nvPr/>
          </p:nvSpPr>
          <p:spPr>
            <a:xfrm>
              <a:off x="8898656" y="4849139"/>
              <a:ext cx="1667917" cy="2339168"/>
            </a:xfrm>
            <a:prstGeom prst="rect">
              <a:avLst/>
            </a:prstGeom>
            <a:noFill/>
          </p:spPr>
          <p:txBody>
            <a:bodyPr wrap="square" rtlCol="0">
              <a:spAutoFit/>
            </a:bodyPr>
            <a:lstStyle/>
            <a:p>
              <a:r>
                <a:rPr lang="en-US" dirty="0"/>
                <a:t>Marks a single node in the tree as complete</a:t>
              </a:r>
            </a:p>
          </p:txBody>
        </p:sp>
      </p:grpSp>
    </p:spTree>
    <p:extLst>
      <p:ext uri="{BB962C8B-B14F-4D97-AF65-F5344CB8AC3E}">
        <p14:creationId xmlns:p14="http://schemas.microsoft.com/office/powerpoint/2010/main" val="4188821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2700" dirty="0"/>
              <a:t>Solution – enhanced Apache Storm topology</a:t>
            </a:r>
          </a:p>
        </p:txBody>
      </p:sp>
      <p:sp>
        <p:nvSpPr>
          <p:cNvPr id="8" name="Rectangle 7"/>
          <p:cNvSpPr/>
          <p:nvPr/>
        </p:nvSpPr>
        <p:spPr>
          <a:xfrm>
            <a:off x="1302575" y="3205419"/>
            <a:ext cx="966299" cy="727612"/>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chemeClr val="tx1"/>
                </a:solidFill>
              </a:rPr>
              <a:t>Protomeme</a:t>
            </a:r>
            <a:r>
              <a:rPr lang="en-US" sz="1100" dirty="0">
                <a:solidFill>
                  <a:schemeClr val="tx1"/>
                </a:solidFill>
              </a:rPr>
              <a:t> Generator Spout</a:t>
            </a:r>
          </a:p>
        </p:txBody>
      </p:sp>
      <p:sp>
        <p:nvSpPr>
          <p:cNvPr id="9" name="Oval 8"/>
          <p:cNvSpPr/>
          <p:nvPr/>
        </p:nvSpPr>
        <p:spPr>
          <a:xfrm>
            <a:off x="6291144" y="3099525"/>
            <a:ext cx="1785400" cy="692498"/>
          </a:xfrm>
          <a:prstGeom prst="ellipse">
            <a:avLst/>
          </a:prstGeom>
          <a:noFill/>
          <a:ln w="222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Synchronization Coordinator Bolt</a:t>
            </a:r>
          </a:p>
        </p:txBody>
      </p:sp>
      <p:cxnSp>
        <p:nvCxnSpPr>
          <p:cNvPr id="10" name="Straight Arrow Connector 9"/>
          <p:cNvCxnSpPr>
            <a:stCxn id="8" idx="3"/>
            <a:endCxn id="29" idx="1"/>
          </p:cNvCxnSpPr>
          <p:nvPr/>
        </p:nvCxnSpPr>
        <p:spPr>
          <a:xfrm flipV="1">
            <a:off x="2268874" y="2535191"/>
            <a:ext cx="1126298" cy="103403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 idx="3"/>
            <a:endCxn id="30" idx="1"/>
          </p:cNvCxnSpPr>
          <p:nvPr/>
        </p:nvCxnSpPr>
        <p:spPr>
          <a:xfrm flipV="1">
            <a:off x="2268874" y="2936867"/>
            <a:ext cx="1130447" cy="6323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8" idx="3"/>
            <a:endCxn id="34" idx="1"/>
          </p:cNvCxnSpPr>
          <p:nvPr/>
        </p:nvCxnSpPr>
        <p:spPr>
          <a:xfrm>
            <a:off x="2268874" y="3569225"/>
            <a:ext cx="1123715" cy="65875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29" idx="3"/>
            <a:endCxn id="9" idx="2"/>
          </p:cNvCxnSpPr>
          <p:nvPr/>
        </p:nvCxnSpPr>
        <p:spPr>
          <a:xfrm>
            <a:off x="4668801" y="2535191"/>
            <a:ext cx="1622344" cy="91058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33" idx="3"/>
            <a:endCxn id="9" idx="2"/>
          </p:cNvCxnSpPr>
          <p:nvPr/>
        </p:nvCxnSpPr>
        <p:spPr>
          <a:xfrm flipV="1">
            <a:off x="4662069" y="3445774"/>
            <a:ext cx="1629076" cy="35747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34" idx="3"/>
            <a:endCxn id="9" idx="2"/>
          </p:cNvCxnSpPr>
          <p:nvPr/>
        </p:nvCxnSpPr>
        <p:spPr>
          <a:xfrm flipV="1">
            <a:off x="4666218" y="3445774"/>
            <a:ext cx="1624927" cy="7822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5618832" y="2205334"/>
            <a:ext cx="1119929" cy="414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ActiveMQ</a:t>
            </a:r>
            <a:endParaRPr lang="en-US" sz="1100" dirty="0"/>
          </a:p>
          <a:p>
            <a:pPr algn="ctr"/>
            <a:r>
              <a:rPr lang="en-US" sz="1100" dirty="0"/>
              <a:t>Broker</a:t>
            </a:r>
          </a:p>
        </p:txBody>
      </p:sp>
      <p:cxnSp>
        <p:nvCxnSpPr>
          <p:cNvPr id="17" name="Straight Arrow Connector 16"/>
          <p:cNvCxnSpPr>
            <a:stCxn id="9" idx="0"/>
            <a:endCxn id="16" idx="2"/>
          </p:cNvCxnSpPr>
          <p:nvPr/>
        </p:nvCxnSpPr>
        <p:spPr>
          <a:xfrm flipH="1" flipV="1">
            <a:off x="6178796" y="2620053"/>
            <a:ext cx="1005048" cy="47947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6" idx="1"/>
            <a:endCxn id="29" idx="3"/>
          </p:cNvCxnSpPr>
          <p:nvPr/>
        </p:nvCxnSpPr>
        <p:spPr>
          <a:xfrm flipH="1">
            <a:off x="4668801" y="2412694"/>
            <a:ext cx="950032" cy="12249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6" idx="1"/>
            <a:endCxn id="33" idx="3"/>
          </p:cNvCxnSpPr>
          <p:nvPr/>
        </p:nvCxnSpPr>
        <p:spPr>
          <a:xfrm flipH="1">
            <a:off x="4662069" y="2412694"/>
            <a:ext cx="956764" cy="1390559"/>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816181" y="2565035"/>
            <a:ext cx="869990" cy="430887"/>
          </a:xfrm>
          <a:prstGeom prst="rect">
            <a:avLst/>
          </a:prstGeom>
          <a:noFill/>
        </p:spPr>
        <p:txBody>
          <a:bodyPr wrap="square" rtlCol="0">
            <a:spAutoFit/>
          </a:bodyPr>
          <a:lstStyle/>
          <a:p>
            <a:r>
              <a:rPr lang="en-US" sz="1100" dirty="0"/>
              <a:t>SYNCINIT</a:t>
            </a:r>
          </a:p>
          <a:p>
            <a:r>
              <a:rPr lang="en-US" sz="1100" dirty="0"/>
              <a:t>CDELTAS</a:t>
            </a:r>
          </a:p>
        </p:txBody>
      </p:sp>
      <p:sp>
        <p:nvSpPr>
          <p:cNvPr id="21" name="TextBox 20"/>
          <p:cNvSpPr txBox="1"/>
          <p:nvPr/>
        </p:nvSpPr>
        <p:spPr>
          <a:xfrm>
            <a:off x="3873434" y="2642114"/>
            <a:ext cx="353943" cy="203612"/>
          </a:xfrm>
          <a:prstGeom prst="rect">
            <a:avLst/>
          </a:prstGeom>
          <a:noFill/>
        </p:spPr>
        <p:txBody>
          <a:bodyPr vert="eaVert" wrap="square" rtlCol="0">
            <a:spAutoFit/>
          </a:bodyPr>
          <a:lstStyle/>
          <a:p>
            <a:r>
              <a:rPr lang="en-US" sz="1100" dirty="0"/>
              <a:t>…</a:t>
            </a:r>
          </a:p>
        </p:txBody>
      </p:sp>
      <p:sp>
        <p:nvSpPr>
          <p:cNvPr id="22" name="Rectangle 21"/>
          <p:cNvSpPr/>
          <p:nvPr/>
        </p:nvSpPr>
        <p:spPr>
          <a:xfrm>
            <a:off x="1302575" y="5081530"/>
            <a:ext cx="6809021" cy="3572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50" dirty="0"/>
              <a:t>Sequential or Parallel Batch Clustering Algorithm</a:t>
            </a:r>
          </a:p>
        </p:txBody>
      </p:sp>
      <p:sp>
        <p:nvSpPr>
          <p:cNvPr id="23" name="Folded Corner 22"/>
          <p:cNvSpPr/>
          <p:nvPr/>
        </p:nvSpPr>
        <p:spPr>
          <a:xfrm>
            <a:off x="2386180" y="4447032"/>
            <a:ext cx="1157876" cy="470263"/>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Bootstrap Information</a:t>
            </a:r>
          </a:p>
        </p:txBody>
      </p:sp>
      <p:sp>
        <p:nvSpPr>
          <p:cNvPr id="24" name="Freeform 23"/>
          <p:cNvSpPr/>
          <p:nvPr/>
        </p:nvSpPr>
        <p:spPr>
          <a:xfrm>
            <a:off x="2757496" y="4267737"/>
            <a:ext cx="521428" cy="166493"/>
          </a:xfrm>
          <a:custGeom>
            <a:avLst/>
            <a:gdLst>
              <a:gd name="connsiteX0" fmla="*/ 0 w 496388"/>
              <a:gd name="connsiteY0" fmla="*/ 444137 h 444137"/>
              <a:gd name="connsiteX1" fmla="*/ 143691 w 496388"/>
              <a:gd name="connsiteY1" fmla="*/ 78377 h 444137"/>
              <a:gd name="connsiteX2" fmla="*/ 496388 w 496388"/>
              <a:gd name="connsiteY2" fmla="*/ 0 h 444137"/>
            </a:gdLst>
            <a:ahLst/>
            <a:cxnLst>
              <a:cxn ang="0">
                <a:pos x="connsiteX0" y="connsiteY0"/>
              </a:cxn>
              <a:cxn ang="0">
                <a:pos x="connsiteX1" y="connsiteY1"/>
              </a:cxn>
              <a:cxn ang="0">
                <a:pos x="connsiteX2" y="connsiteY2"/>
              </a:cxn>
            </a:cxnLst>
            <a:rect l="l" t="t" r="r" b="b"/>
            <a:pathLst>
              <a:path w="496388" h="444137">
                <a:moveTo>
                  <a:pt x="0" y="444137"/>
                </a:moveTo>
                <a:cubicBezTo>
                  <a:pt x="30480" y="298268"/>
                  <a:pt x="60960" y="152400"/>
                  <a:pt x="143691" y="78377"/>
                </a:cubicBezTo>
                <a:cubicBezTo>
                  <a:pt x="226422" y="4354"/>
                  <a:pt x="361405" y="2177"/>
                  <a:pt x="496388" y="0"/>
                </a:cubicBezTo>
              </a:path>
            </a:pathLst>
          </a:custGeom>
          <a:noFill/>
          <a:ln w="19050">
            <a:prstDash val="dash"/>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5" name="Freeform 24"/>
          <p:cNvSpPr/>
          <p:nvPr/>
        </p:nvSpPr>
        <p:spPr>
          <a:xfrm>
            <a:off x="2745403" y="3098954"/>
            <a:ext cx="526790" cy="1335275"/>
          </a:xfrm>
          <a:custGeom>
            <a:avLst/>
            <a:gdLst>
              <a:gd name="connsiteX0" fmla="*/ 0 w 470262"/>
              <a:gd name="connsiteY0" fmla="*/ 2338251 h 2338251"/>
              <a:gd name="connsiteX1" fmla="*/ 78377 w 470262"/>
              <a:gd name="connsiteY1" fmla="*/ 613954 h 2338251"/>
              <a:gd name="connsiteX2" fmla="*/ 470262 w 470262"/>
              <a:gd name="connsiteY2" fmla="*/ 0 h 2338251"/>
            </a:gdLst>
            <a:ahLst/>
            <a:cxnLst>
              <a:cxn ang="0">
                <a:pos x="connsiteX0" y="connsiteY0"/>
              </a:cxn>
              <a:cxn ang="0">
                <a:pos x="connsiteX1" y="connsiteY1"/>
              </a:cxn>
              <a:cxn ang="0">
                <a:pos x="connsiteX2" y="connsiteY2"/>
              </a:cxn>
            </a:cxnLst>
            <a:rect l="l" t="t" r="r" b="b"/>
            <a:pathLst>
              <a:path w="470262" h="2338251">
                <a:moveTo>
                  <a:pt x="0" y="2338251"/>
                </a:moveTo>
                <a:cubicBezTo>
                  <a:pt x="0" y="1670956"/>
                  <a:pt x="0" y="1003662"/>
                  <a:pt x="78377" y="613954"/>
                </a:cubicBezTo>
                <a:cubicBezTo>
                  <a:pt x="156754" y="224246"/>
                  <a:pt x="313508" y="112123"/>
                  <a:pt x="470262" y="0"/>
                </a:cubicBezTo>
              </a:path>
            </a:pathLst>
          </a:custGeom>
          <a:noFill/>
          <a:ln w="19050">
            <a:prstDash val="dash"/>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6" name="Freeform 25"/>
          <p:cNvSpPr/>
          <p:nvPr/>
        </p:nvSpPr>
        <p:spPr>
          <a:xfrm>
            <a:off x="3565721" y="3803549"/>
            <a:ext cx="3685455" cy="913308"/>
          </a:xfrm>
          <a:custGeom>
            <a:avLst/>
            <a:gdLst>
              <a:gd name="connsiteX0" fmla="*/ 0 w 4545875"/>
              <a:gd name="connsiteY0" fmla="*/ 1240971 h 1246573"/>
              <a:gd name="connsiteX1" fmla="*/ 3148149 w 4545875"/>
              <a:gd name="connsiteY1" fmla="*/ 1058091 h 1246573"/>
              <a:gd name="connsiteX2" fmla="*/ 4545875 w 4545875"/>
              <a:gd name="connsiteY2" fmla="*/ 0 h 1246573"/>
            </a:gdLst>
            <a:ahLst/>
            <a:cxnLst>
              <a:cxn ang="0">
                <a:pos x="connsiteX0" y="connsiteY0"/>
              </a:cxn>
              <a:cxn ang="0">
                <a:pos x="connsiteX1" y="connsiteY1"/>
              </a:cxn>
              <a:cxn ang="0">
                <a:pos x="connsiteX2" y="connsiteY2"/>
              </a:cxn>
            </a:cxnLst>
            <a:rect l="l" t="t" r="r" b="b"/>
            <a:pathLst>
              <a:path w="4545875" h="1246573">
                <a:moveTo>
                  <a:pt x="0" y="1240971"/>
                </a:moveTo>
                <a:cubicBezTo>
                  <a:pt x="1195251" y="1252945"/>
                  <a:pt x="2390503" y="1264919"/>
                  <a:pt x="3148149" y="1058091"/>
                </a:cubicBezTo>
                <a:cubicBezTo>
                  <a:pt x="3905795" y="851263"/>
                  <a:pt x="4545875" y="0"/>
                  <a:pt x="4545875" y="0"/>
                </a:cubicBezTo>
              </a:path>
            </a:pathLst>
          </a:custGeom>
          <a:noFill/>
          <a:ln w="19050">
            <a:prstDash val="dash"/>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cxnSp>
        <p:nvCxnSpPr>
          <p:cNvPr id="27" name="Straight Arrow Connector 26"/>
          <p:cNvCxnSpPr>
            <a:endCxn id="23" idx="2"/>
          </p:cNvCxnSpPr>
          <p:nvPr/>
        </p:nvCxnSpPr>
        <p:spPr>
          <a:xfrm flipV="1">
            <a:off x="2965118" y="4917294"/>
            <a:ext cx="0" cy="16423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3278924" y="2200764"/>
            <a:ext cx="1519589" cy="93380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100" dirty="0">
                <a:solidFill>
                  <a:schemeClr val="accent1">
                    <a:lumMod val="50000"/>
                  </a:schemeClr>
                </a:solidFill>
              </a:rPr>
              <a:t>Worker Process</a:t>
            </a:r>
          </a:p>
        </p:txBody>
      </p:sp>
      <p:sp>
        <p:nvSpPr>
          <p:cNvPr id="29" name="Rounded Rectangle 28"/>
          <p:cNvSpPr/>
          <p:nvPr/>
        </p:nvSpPr>
        <p:spPr>
          <a:xfrm>
            <a:off x="3395173" y="2429865"/>
            <a:ext cx="1273628" cy="21065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Clustering Bolt</a:t>
            </a:r>
          </a:p>
        </p:txBody>
      </p:sp>
      <p:sp>
        <p:nvSpPr>
          <p:cNvPr id="30" name="Rounded Rectangle 29"/>
          <p:cNvSpPr/>
          <p:nvPr/>
        </p:nvSpPr>
        <p:spPr>
          <a:xfrm>
            <a:off x="3399322" y="2831540"/>
            <a:ext cx="1273628" cy="21065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Clustering Bolt</a:t>
            </a:r>
          </a:p>
        </p:txBody>
      </p:sp>
      <p:sp>
        <p:nvSpPr>
          <p:cNvPr id="31" name="TextBox 30"/>
          <p:cNvSpPr txBox="1"/>
          <p:nvPr/>
        </p:nvSpPr>
        <p:spPr>
          <a:xfrm>
            <a:off x="3866702" y="3927465"/>
            <a:ext cx="353943" cy="203612"/>
          </a:xfrm>
          <a:prstGeom prst="rect">
            <a:avLst/>
          </a:prstGeom>
          <a:noFill/>
        </p:spPr>
        <p:txBody>
          <a:bodyPr vert="eaVert" wrap="square" rtlCol="0">
            <a:spAutoFit/>
          </a:bodyPr>
          <a:lstStyle/>
          <a:p>
            <a:r>
              <a:rPr lang="en-US" sz="1100" dirty="0"/>
              <a:t>…</a:t>
            </a:r>
          </a:p>
        </p:txBody>
      </p:sp>
      <p:sp>
        <p:nvSpPr>
          <p:cNvPr id="32" name="Rectangle 31"/>
          <p:cNvSpPr/>
          <p:nvPr/>
        </p:nvSpPr>
        <p:spPr>
          <a:xfrm>
            <a:off x="3272192" y="3445774"/>
            <a:ext cx="1519589" cy="933800"/>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100" dirty="0">
                <a:solidFill>
                  <a:schemeClr val="accent1">
                    <a:lumMod val="50000"/>
                  </a:schemeClr>
                </a:solidFill>
              </a:rPr>
              <a:t>Worker Process</a:t>
            </a:r>
          </a:p>
        </p:txBody>
      </p:sp>
      <p:sp>
        <p:nvSpPr>
          <p:cNvPr id="33" name="Rounded Rectangle 32"/>
          <p:cNvSpPr/>
          <p:nvPr/>
        </p:nvSpPr>
        <p:spPr>
          <a:xfrm>
            <a:off x="3388441" y="3697927"/>
            <a:ext cx="1273628" cy="21065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Clustering Bolt</a:t>
            </a:r>
          </a:p>
        </p:txBody>
      </p:sp>
      <p:sp>
        <p:nvSpPr>
          <p:cNvPr id="34" name="Rounded Rectangle 33"/>
          <p:cNvSpPr/>
          <p:nvPr/>
        </p:nvSpPr>
        <p:spPr>
          <a:xfrm>
            <a:off x="3392590" y="4122654"/>
            <a:ext cx="1273628" cy="21065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rPr>
              <a:t>Clustering Bolt</a:t>
            </a:r>
          </a:p>
        </p:txBody>
      </p:sp>
      <p:sp>
        <p:nvSpPr>
          <p:cNvPr id="35" name="TextBox 34"/>
          <p:cNvSpPr txBox="1"/>
          <p:nvPr/>
        </p:nvSpPr>
        <p:spPr>
          <a:xfrm>
            <a:off x="3873433" y="3211264"/>
            <a:ext cx="353943" cy="203612"/>
          </a:xfrm>
          <a:prstGeom prst="rect">
            <a:avLst/>
          </a:prstGeom>
          <a:noFill/>
        </p:spPr>
        <p:txBody>
          <a:bodyPr vert="eaVert" wrap="square" rtlCol="0">
            <a:spAutoFit/>
          </a:bodyPr>
          <a:lstStyle/>
          <a:p>
            <a:r>
              <a:rPr lang="en-US" sz="1100" dirty="0"/>
              <a:t>…</a:t>
            </a:r>
          </a:p>
        </p:txBody>
      </p:sp>
      <p:cxnSp>
        <p:nvCxnSpPr>
          <p:cNvPr id="36" name="Straight Arrow Connector 35"/>
          <p:cNvCxnSpPr>
            <a:stCxn id="8" idx="3"/>
            <a:endCxn id="33" idx="1"/>
          </p:cNvCxnSpPr>
          <p:nvPr/>
        </p:nvCxnSpPr>
        <p:spPr>
          <a:xfrm>
            <a:off x="2268874" y="3569226"/>
            <a:ext cx="1119566" cy="2340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30" idx="3"/>
            <a:endCxn id="9" idx="2"/>
          </p:cNvCxnSpPr>
          <p:nvPr/>
        </p:nvCxnSpPr>
        <p:spPr>
          <a:xfrm>
            <a:off x="4672950" y="2936867"/>
            <a:ext cx="1618195" cy="50890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4957159" y="3092881"/>
            <a:ext cx="884744" cy="600164"/>
          </a:xfrm>
          <a:prstGeom prst="rect">
            <a:avLst/>
          </a:prstGeom>
          <a:noFill/>
        </p:spPr>
        <p:txBody>
          <a:bodyPr wrap="square" rtlCol="0">
            <a:spAutoFit/>
          </a:bodyPr>
          <a:lstStyle/>
          <a:p>
            <a:r>
              <a:rPr lang="en-US" sz="1100" dirty="0"/>
              <a:t>PMADD</a:t>
            </a:r>
          </a:p>
          <a:p>
            <a:r>
              <a:rPr lang="en-US" sz="1100" dirty="0"/>
              <a:t>OUTLIER</a:t>
            </a:r>
          </a:p>
          <a:p>
            <a:r>
              <a:rPr lang="en-US" sz="1100" dirty="0"/>
              <a:t>SYNCREQ</a:t>
            </a:r>
          </a:p>
        </p:txBody>
      </p:sp>
      <p:cxnSp>
        <p:nvCxnSpPr>
          <p:cNvPr id="40" name="Straight Arrow Connector 39"/>
          <p:cNvCxnSpPr>
            <a:endCxn id="8" idx="1"/>
          </p:cNvCxnSpPr>
          <p:nvPr/>
        </p:nvCxnSpPr>
        <p:spPr>
          <a:xfrm>
            <a:off x="570283" y="3569225"/>
            <a:ext cx="7322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532414" y="3316615"/>
            <a:ext cx="651457" cy="430887"/>
          </a:xfrm>
          <a:prstGeom prst="rect">
            <a:avLst/>
          </a:prstGeom>
          <a:noFill/>
        </p:spPr>
        <p:txBody>
          <a:bodyPr wrap="square" rtlCol="0">
            <a:spAutoFit/>
          </a:bodyPr>
          <a:lstStyle/>
          <a:p>
            <a:r>
              <a:rPr lang="en-US" sz="1100" dirty="0"/>
              <a:t>tweet stream</a:t>
            </a:r>
          </a:p>
        </p:txBody>
      </p:sp>
      <p:sp>
        <p:nvSpPr>
          <p:cNvPr id="39" name="Freeform 38"/>
          <p:cNvSpPr/>
          <p:nvPr/>
        </p:nvSpPr>
        <p:spPr>
          <a:xfrm>
            <a:off x="2251256" y="3838261"/>
            <a:ext cx="416625" cy="593051"/>
          </a:xfrm>
          <a:custGeom>
            <a:avLst/>
            <a:gdLst>
              <a:gd name="connsiteX0" fmla="*/ 0 w 470262"/>
              <a:gd name="connsiteY0" fmla="*/ 2338251 h 2338251"/>
              <a:gd name="connsiteX1" fmla="*/ 78377 w 470262"/>
              <a:gd name="connsiteY1" fmla="*/ 613954 h 2338251"/>
              <a:gd name="connsiteX2" fmla="*/ 470262 w 470262"/>
              <a:gd name="connsiteY2" fmla="*/ 0 h 2338251"/>
            </a:gdLst>
            <a:ahLst/>
            <a:cxnLst>
              <a:cxn ang="0">
                <a:pos x="connsiteX0" y="connsiteY0"/>
              </a:cxn>
              <a:cxn ang="0">
                <a:pos x="connsiteX1" y="connsiteY1"/>
              </a:cxn>
              <a:cxn ang="0">
                <a:pos x="connsiteX2" y="connsiteY2"/>
              </a:cxn>
            </a:cxnLst>
            <a:rect l="l" t="t" r="r" b="b"/>
            <a:pathLst>
              <a:path w="470262" h="2338251">
                <a:moveTo>
                  <a:pt x="0" y="2338251"/>
                </a:moveTo>
                <a:cubicBezTo>
                  <a:pt x="0" y="1670956"/>
                  <a:pt x="0" y="1003662"/>
                  <a:pt x="78377" y="613954"/>
                </a:cubicBezTo>
                <a:cubicBezTo>
                  <a:pt x="156754" y="224246"/>
                  <a:pt x="313508" y="112123"/>
                  <a:pt x="470262" y="0"/>
                </a:cubicBezTo>
              </a:path>
            </a:pathLst>
          </a:custGeom>
          <a:noFill/>
          <a:ln w="19050">
            <a:prstDash val="dash"/>
            <a:tailEnd type="arrow"/>
          </a:ln>
          <a:scene3d>
            <a:camera prst="orthographicFront">
              <a:rot lat="0" lon="108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Tree>
    <p:extLst>
      <p:ext uri="{BB962C8B-B14F-4D97-AF65-F5344CB8AC3E}">
        <p14:creationId xmlns:p14="http://schemas.microsoft.com/office/powerpoint/2010/main" val="153923389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8">
                                            <p:txEl>
                                              <p:pRg st="0" end="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xEl>
                                              <p:pRg st="1" end="1"/>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8">
                                            <p:txEl>
                                              <p:pRg st="2" end="2"/>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P spid="41" grpId="0"/>
      <p:bldP spid="3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19723"/>
            <a:ext cx="8382000" cy="1143000"/>
          </a:xfrm>
        </p:spPr>
        <p:txBody>
          <a:bodyPr>
            <a:normAutofit/>
          </a:bodyPr>
          <a:lstStyle/>
          <a:p>
            <a:r>
              <a:rPr lang="en-US" sz="2700" dirty="0"/>
              <a:t>Scalability comparison</a:t>
            </a:r>
          </a:p>
        </p:txBody>
      </p:sp>
      <p:sp>
        <p:nvSpPr>
          <p:cNvPr id="7" name="Content Placeholder 2"/>
          <p:cNvSpPr txBox="1">
            <a:spLocks/>
          </p:cNvSpPr>
          <p:nvPr/>
        </p:nvSpPr>
        <p:spPr>
          <a:xfrm>
            <a:off x="1178225" y="4575996"/>
            <a:ext cx="6950507" cy="633067"/>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57175" indent="-257175">
              <a:lnSpc>
                <a:spcPct val="100000"/>
              </a:lnSpc>
              <a:spcBef>
                <a:spcPts val="450"/>
              </a:spcBef>
              <a:buClr>
                <a:srgbClr val="FF0000"/>
              </a:buClr>
              <a:buFont typeface="Wingdings" panose="05000000000000000000" pitchFamily="2" charset="2"/>
              <a:buChar char="§"/>
            </a:pPr>
            <a:r>
              <a:rPr lang="en-US" sz="1800" dirty="0"/>
              <a:t>1 hour’s data for testing, first 10 </a:t>
            </a:r>
            <a:r>
              <a:rPr lang="en-US" sz="1800" dirty="0" err="1"/>
              <a:t>mins</a:t>
            </a:r>
            <a:r>
              <a:rPr lang="en-US" sz="1800" dirty="0"/>
              <a:t> for bootstrap</a:t>
            </a:r>
          </a:p>
          <a:p>
            <a:pPr marL="257175" indent="-257175">
              <a:lnSpc>
                <a:spcPct val="100000"/>
              </a:lnSpc>
              <a:spcBef>
                <a:spcPts val="450"/>
              </a:spcBef>
              <a:buClr>
                <a:srgbClr val="FF0000"/>
              </a:buClr>
              <a:buFont typeface="Wingdings" panose="05000000000000000000" pitchFamily="2" charset="2"/>
              <a:buChar char="§"/>
            </a:pPr>
            <a:r>
              <a:rPr lang="en-US" sz="1800" dirty="0"/>
              <a:t>33 </a:t>
            </a:r>
            <a:r>
              <a:rPr lang="en-US" sz="1800" dirty="0" err="1"/>
              <a:t>mins</a:t>
            </a:r>
            <a:r>
              <a:rPr lang="en-US" sz="1800" dirty="0"/>
              <a:t> to process 50 mins’ data (better than real time) with Cluster-delta method due to decreased message sizes compared to full-centroid approach</a:t>
            </a:r>
          </a:p>
          <a:p>
            <a:pPr marL="0" indent="0">
              <a:lnSpc>
                <a:spcPct val="100000"/>
              </a:lnSpc>
              <a:spcBef>
                <a:spcPts val="450"/>
              </a:spcBef>
              <a:buClr>
                <a:srgbClr val="FF0000"/>
              </a:buClr>
              <a:buNone/>
            </a:pPr>
            <a:endParaRPr lang="en-US" sz="1800" dirty="0"/>
          </a:p>
        </p:txBody>
      </p:sp>
      <p:pic>
        <p:nvPicPr>
          <p:cNvPr id="3" name="Picture 2"/>
          <p:cNvPicPr>
            <a:picLocks noChangeAspect="1"/>
          </p:cNvPicPr>
          <p:nvPr/>
        </p:nvPicPr>
        <p:blipFill>
          <a:blip r:embed="rId2"/>
          <a:stretch>
            <a:fillRect/>
          </a:stretch>
        </p:blipFill>
        <p:spPr>
          <a:xfrm>
            <a:off x="1195593" y="938072"/>
            <a:ext cx="6915772" cy="3523129"/>
          </a:xfrm>
          <a:prstGeom prst="rect">
            <a:avLst/>
          </a:prstGeom>
        </p:spPr>
      </p:pic>
    </p:spTree>
    <p:extLst>
      <p:ext uri="{BB962C8B-B14F-4D97-AF65-F5344CB8AC3E}">
        <p14:creationId xmlns:p14="http://schemas.microsoft.com/office/powerpoint/2010/main" val="3521984148"/>
      </p:ext>
    </p:extLst>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5714967" y="3013922"/>
            <a:ext cx="2994810" cy="359434"/>
          </a:xfrm>
          <a:prstGeom prst="rect">
            <a:avLst/>
          </a:prstGeom>
        </p:spPr>
        <p:txBody>
          <a:bodyPr wrap="square" lIns="81639" tIns="40819" rIns="81639" bIns="40819">
            <a:spAutoFit/>
          </a:bodyPr>
          <a:lstStyle/>
          <a:p>
            <a:r>
              <a:rPr lang="en-US" b="1" dirty="0">
                <a:latin typeface="Arial" pitchFamily="34" charset="0"/>
                <a:cs typeface="Arial" pitchFamily="34" charset="0"/>
              </a:rPr>
              <a:t>Scalability</a:t>
            </a:r>
          </a:p>
        </p:txBody>
      </p:sp>
      <p:sp>
        <p:nvSpPr>
          <p:cNvPr id="22" name="Rectangle 21"/>
          <p:cNvSpPr/>
          <p:nvPr/>
        </p:nvSpPr>
        <p:spPr>
          <a:xfrm>
            <a:off x="5714967" y="4974889"/>
            <a:ext cx="3304087" cy="359434"/>
          </a:xfrm>
          <a:prstGeom prst="rect">
            <a:avLst/>
          </a:prstGeom>
        </p:spPr>
        <p:txBody>
          <a:bodyPr wrap="square" lIns="81639" tIns="40819" rIns="81639" bIns="40819">
            <a:spAutoFit/>
          </a:bodyPr>
          <a:lstStyle/>
          <a:p>
            <a:r>
              <a:rPr lang="en-US" b="1" dirty="0">
                <a:latin typeface="Arial" pitchFamily="34" charset="0"/>
                <a:cs typeface="Arial" pitchFamily="34" charset="0"/>
              </a:rPr>
              <a:t>Reliability</a:t>
            </a:r>
          </a:p>
        </p:txBody>
      </p:sp>
      <p:sp>
        <p:nvSpPr>
          <p:cNvPr id="23" name="Rectangle 22"/>
          <p:cNvSpPr/>
          <p:nvPr/>
        </p:nvSpPr>
        <p:spPr>
          <a:xfrm>
            <a:off x="381292" y="2986213"/>
            <a:ext cx="3133723" cy="359434"/>
          </a:xfrm>
          <a:prstGeom prst="rect">
            <a:avLst/>
          </a:prstGeom>
        </p:spPr>
        <p:txBody>
          <a:bodyPr wrap="square" lIns="81639" tIns="40819" rIns="81639" bIns="40819">
            <a:spAutoFit/>
          </a:bodyPr>
          <a:lstStyle/>
          <a:p>
            <a:r>
              <a:rPr lang="en-US" b="1" dirty="0">
                <a:latin typeface="Arial" pitchFamily="34" charset="0"/>
                <a:cs typeface="Arial" pitchFamily="34" charset="0"/>
              </a:rPr>
              <a:t>Data types, size, velocity</a:t>
            </a:r>
          </a:p>
        </p:txBody>
      </p:sp>
      <p:sp>
        <p:nvSpPr>
          <p:cNvPr id="24" name="Rectangle 23"/>
          <p:cNvSpPr/>
          <p:nvPr/>
        </p:nvSpPr>
        <p:spPr>
          <a:xfrm>
            <a:off x="381292" y="3983912"/>
            <a:ext cx="2767489" cy="359434"/>
          </a:xfrm>
          <a:prstGeom prst="rect">
            <a:avLst/>
          </a:prstGeom>
        </p:spPr>
        <p:txBody>
          <a:bodyPr wrap="square" lIns="81639" tIns="40819" rIns="81639" bIns="40819">
            <a:spAutoFit/>
          </a:bodyPr>
          <a:lstStyle/>
          <a:p>
            <a:r>
              <a:rPr lang="en-US" b="1" dirty="0">
                <a:latin typeface="Arial" pitchFamily="34" charset="0"/>
                <a:cs typeface="Arial" pitchFamily="34" charset="0"/>
              </a:rPr>
              <a:t>Mission critical data</a:t>
            </a:r>
          </a:p>
        </p:txBody>
      </p:sp>
      <p:sp>
        <p:nvSpPr>
          <p:cNvPr id="28" name="Rectangle 27"/>
          <p:cNvSpPr/>
          <p:nvPr/>
        </p:nvSpPr>
        <p:spPr>
          <a:xfrm>
            <a:off x="5714968" y="1988514"/>
            <a:ext cx="3657494" cy="359434"/>
          </a:xfrm>
          <a:prstGeom prst="rect">
            <a:avLst/>
          </a:prstGeom>
        </p:spPr>
        <p:txBody>
          <a:bodyPr wrap="square" lIns="81639" tIns="40819" rIns="81639" bIns="40819">
            <a:spAutoFit/>
          </a:bodyPr>
          <a:lstStyle/>
          <a:p>
            <a:r>
              <a:rPr lang="en-US" b="1" dirty="0">
                <a:latin typeface="Arial" pitchFamily="34" charset="0"/>
                <a:cs typeface="Arial" pitchFamily="34" charset="0"/>
              </a:rPr>
              <a:t>Processing, computation, etc.</a:t>
            </a:r>
          </a:p>
        </p:txBody>
      </p:sp>
      <p:sp>
        <p:nvSpPr>
          <p:cNvPr id="29" name="TextBox 28"/>
          <p:cNvSpPr txBox="1"/>
          <p:nvPr/>
        </p:nvSpPr>
        <p:spPr>
          <a:xfrm>
            <a:off x="381291" y="4981611"/>
            <a:ext cx="3381996" cy="359434"/>
          </a:xfrm>
          <a:prstGeom prst="rect">
            <a:avLst/>
          </a:prstGeom>
          <a:noFill/>
        </p:spPr>
        <p:txBody>
          <a:bodyPr wrap="square" lIns="81639" tIns="40819" rIns="81639" bIns="40819" rtlCol="0">
            <a:spAutoFit/>
          </a:bodyPr>
          <a:lstStyle/>
          <a:p>
            <a:r>
              <a:rPr lang="en-US" b="1" dirty="0">
                <a:latin typeface="Arial" pitchFamily="34" charset="0"/>
                <a:cs typeface="Arial" pitchFamily="34" charset="0"/>
              </a:rPr>
              <a:t>Time series / pattern analysis</a:t>
            </a:r>
          </a:p>
        </p:txBody>
      </p:sp>
      <p:sp>
        <p:nvSpPr>
          <p:cNvPr id="30" name="Rectangle 29"/>
          <p:cNvSpPr/>
          <p:nvPr/>
        </p:nvSpPr>
        <p:spPr>
          <a:xfrm>
            <a:off x="5721585" y="3983912"/>
            <a:ext cx="1819172" cy="359434"/>
          </a:xfrm>
          <a:prstGeom prst="rect">
            <a:avLst/>
          </a:prstGeom>
        </p:spPr>
        <p:txBody>
          <a:bodyPr wrap="none" lIns="81639" tIns="40819" rIns="81639" bIns="40819">
            <a:spAutoFit/>
          </a:bodyPr>
          <a:lstStyle/>
          <a:p>
            <a:r>
              <a:rPr lang="en-US" b="1" dirty="0">
                <a:latin typeface="Arial" pitchFamily="34" charset="0"/>
                <a:cs typeface="Arial" pitchFamily="34" charset="0"/>
              </a:rPr>
              <a:t>Fault-tolerance</a:t>
            </a:r>
          </a:p>
        </p:txBody>
      </p:sp>
      <p:sp>
        <p:nvSpPr>
          <p:cNvPr id="2" name="TextBox 1"/>
          <p:cNvSpPr txBox="1"/>
          <p:nvPr/>
        </p:nvSpPr>
        <p:spPr>
          <a:xfrm>
            <a:off x="533400" y="460721"/>
            <a:ext cx="6248400" cy="473206"/>
          </a:xfrm>
          <a:prstGeom prst="rect">
            <a:avLst/>
          </a:prstGeom>
          <a:noFill/>
        </p:spPr>
        <p:txBody>
          <a:bodyPr wrap="square" rtlCol="0">
            <a:spAutoFit/>
          </a:bodyPr>
          <a:lstStyle/>
          <a:p>
            <a:r>
              <a:rPr lang="en-US" sz="2475" b="1" dirty="0">
                <a:latin typeface="Arial" pitchFamily="34" charset="0"/>
                <a:cs typeface="Arial" pitchFamily="34" charset="0"/>
              </a:rPr>
              <a:t>Why frameworks?</a:t>
            </a:r>
          </a:p>
        </p:txBody>
      </p:sp>
      <p:sp>
        <p:nvSpPr>
          <p:cNvPr id="15" name="Rectangle 14"/>
          <p:cNvSpPr/>
          <p:nvPr/>
        </p:nvSpPr>
        <p:spPr>
          <a:xfrm>
            <a:off x="393992" y="1988512"/>
            <a:ext cx="3196180" cy="359434"/>
          </a:xfrm>
          <a:prstGeom prst="rect">
            <a:avLst/>
          </a:prstGeom>
        </p:spPr>
        <p:txBody>
          <a:bodyPr wrap="square" lIns="81639" tIns="40819" rIns="81639" bIns="40819" anchor="ctr">
            <a:spAutoFit/>
          </a:bodyPr>
          <a:lstStyle/>
          <a:p>
            <a:r>
              <a:rPr lang="en-US" b="1" dirty="0">
                <a:latin typeface="Arial" pitchFamily="34" charset="0"/>
                <a:cs typeface="Arial" pitchFamily="34" charset="0"/>
              </a:rPr>
              <a:t>Multiple use cases</a:t>
            </a:r>
          </a:p>
        </p:txBody>
      </p:sp>
      <p:sp>
        <p:nvSpPr>
          <p:cNvPr id="16" name="Right Arrow 15"/>
          <p:cNvSpPr/>
          <p:nvPr/>
        </p:nvSpPr>
        <p:spPr>
          <a:xfrm>
            <a:off x="4226110" y="1988515"/>
            <a:ext cx="1076328" cy="35942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81639" tIns="40819" rIns="81639" bIns="40819" rtlCol="0" anchor="ctr"/>
          <a:lstStyle/>
          <a:p>
            <a:pPr algn="ctr"/>
            <a:endParaRPr lang="en-US">
              <a:solidFill>
                <a:schemeClr val="tx1"/>
              </a:solidFill>
              <a:latin typeface="Arial" pitchFamily="34" charset="0"/>
              <a:cs typeface="Arial" pitchFamily="34" charset="0"/>
            </a:endParaRPr>
          </a:p>
        </p:txBody>
      </p:sp>
      <p:sp>
        <p:nvSpPr>
          <p:cNvPr id="17" name="Right Arrow 16"/>
          <p:cNvSpPr/>
          <p:nvPr/>
        </p:nvSpPr>
        <p:spPr>
          <a:xfrm>
            <a:off x="4217945" y="3013923"/>
            <a:ext cx="1076328" cy="35942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81639" tIns="40819" rIns="81639" bIns="40819" rtlCol="0" anchor="ctr"/>
          <a:lstStyle/>
          <a:p>
            <a:pPr algn="ctr"/>
            <a:endParaRPr lang="en-US">
              <a:solidFill>
                <a:schemeClr val="tx1"/>
              </a:solidFill>
              <a:latin typeface="Arial" pitchFamily="34" charset="0"/>
              <a:cs typeface="Arial" pitchFamily="34" charset="0"/>
            </a:endParaRPr>
          </a:p>
        </p:txBody>
      </p:sp>
      <p:sp>
        <p:nvSpPr>
          <p:cNvPr id="18" name="Right Arrow 17"/>
          <p:cNvSpPr/>
          <p:nvPr/>
        </p:nvSpPr>
        <p:spPr>
          <a:xfrm>
            <a:off x="4209781" y="3997029"/>
            <a:ext cx="1076328" cy="35942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81639" tIns="40819" rIns="81639" bIns="40819" rtlCol="0" anchor="ctr"/>
          <a:lstStyle/>
          <a:p>
            <a:pPr algn="ctr"/>
            <a:endParaRPr lang="en-US">
              <a:solidFill>
                <a:schemeClr val="tx1"/>
              </a:solidFill>
              <a:latin typeface="Arial" pitchFamily="34" charset="0"/>
              <a:cs typeface="Arial" pitchFamily="34" charset="0"/>
            </a:endParaRPr>
          </a:p>
        </p:txBody>
      </p:sp>
      <p:sp>
        <p:nvSpPr>
          <p:cNvPr id="20" name="Right Arrow 19"/>
          <p:cNvSpPr/>
          <p:nvPr/>
        </p:nvSpPr>
        <p:spPr>
          <a:xfrm>
            <a:off x="4209781" y="4981611"/>
            <a:ext cx="1076328" cy="35942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81639" tIns="40819" rIns="81639" bIns="40819" rtlCol="0" anchor="ctr"/>
          <a:lstStyle/>
          <a:p>
            <a:pPr algn="ctr"/>
            <a:endParaRPr lang="en-US">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1515547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2" grpId="0"/>
      <p:bldP spid="23" grpId="0"/>
      <p:bldP spid="24" grpId="0"/>
      <p:bldP spid="28" grpId="0"/>
      <p:bldP spid="29" grpId="0"/>
      <p:bldP spid="30" grpId="0"/>
      <p:bldP spid="15" grpId="0"/>
      <p:bldP spid="16" grpId="0" animBg="1"/>
      <p:bldP spid="17" grpId="0" animBg="1"/>
      <p:bldP spid="18" grpId="0" animBg="1"/>
      <p:bldP spid="2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Realtime Views</a:t>
            </a:r>
          </a:p>
        </p:txBody>
      </p:sp>
      <p:sp>
        <p:nvSpPr>
          <p:cNvPr id="3" name="Inhaltsplatzhalter 2"/>
          <p:cNvSpPr>
            <a:spLocks noGrp="1"/>
          </p:cNvSpPr>
          <p:nvPr>
            <p:ph idx="1"/>
          </p:nvPr>
        </p:nvSpPr>
        <p:spPr/>
        <p:txBody>
          <a:bodyPr/>
          <a:lstStyle/>
          <a:p>
            <a:endParaRPr lang="de-DE" dirty="0"/>
          </a:p>
        </p:txBody>
      </p:sp>
      <p:sp>
        <p:nvSpPr>
          <p:cNvPr id="4" name="Fußzeilenplatzhalter 3"/>
          <p:cNvSpPr>
            <a:spLocks noGrp="1"/>
          </p:cNvSpPr>
          <p:nvPr>
            <p:ph type="ftr" sz="quarter" idx="10"/>
          </p:nvPr>
        </p:nvSpPr>
        <p:spPr/>
        <p:txBody>
          <a:bodyPr/>
          <a:lstStyle/>
          <a:p>
            <a:r>
              <a:rPr lang="de-DE"/>
              <a:t>Entwicklung eines intelligenten Annotationstools für Sensordaten </a:t>
            </a:r>
            <a:endParaRPr lang="de-DE" dirty="0"/>
          </a:p>
        </p:txBody>
      </p:sp>
      <p:pic>
        <p:nvPicPr>
          <p:cNvPr id="3074" name="Picture 2" descr="http://www.ymc.ch/wp-content/uploads/2013/03/Lambda_Arch2-613x488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7974" y="990600"/>
            <a:ext cx="6186487" cy="4924970"/>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4"/>
          <p:cNvSpPr txBox="1"/>
          <p:nvPr/>
        </p:nvSpPr>
        <p:spPr>
          <a:xfrm>
            <a:off x="4361217" y="4572000"/>
            <a:ext cx="1981200" cy="253916"/>
          </a:xfrm>
          <a:prstGeom prst="rect">
            <a:avLst/>
          </a:prstGeom>
          <a:solidFill>
            <a:schemeClr val="bg1"/>
          </a:solidFill>
        </p:spPr>
        <p:txBody>
          <a:bodyPr wrap="square" rtlCol="0">
            <a:spAutoFit/>
          </a:bodyPr>
          <a:lstStyle/>
          <a:p>
            <a:r>
              <a:rPr lang="de-DE" sz="1050" b="1" dirty="0" err="1"/>
              <a:t>Serving</a:t>
            </a:r>
            <a:r>
              <a:rPr lang="de-DE" sz="1050" b="1" dirty="0"/>
              <a:t> Layer (e.g. HANA)</a:t>
            </a:r>
          </a:p>
        </p:txBody>
      </p:sp>
      <p:sp>
        <p:nvSpPr>
          <p:cNvPr id="7" name="Rechteck 6"/>
          <p:cNvSpPr/>
          <p:nvPr/>
        </p:nvSpPr>
        <p:spPr>
          <a:xfrm>
            <a:off x="390525" y="3810000"/>
            <a:ext cx="8358188" cy="2133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Picture 2" descr="http://www.ymc.ch/wp-content/uploads/2013/03/Lambda_Arch2-613x4881.jpg"/>
          <p:cNvPicPr>
            <a:picLocks noChangeAspect="1" noChangeArrowheads="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b="45149"/>
          <a:stretch/>
        </p:blipFill>
        <p:spPr bwMode="auto">
          <a:xfrm>
            <a:off x="1281113" y="990600"/>
            <a:ext cx="6186487" cy="2701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8612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de-DE"/>
          </a:p>
        </p:txBody>
      </p:sp>
      <p:sp>
        <p:nvSpPr>
          <p:cNvPr id="3" name="Inhaltsplatzhalter 2"/>
          <p:cNvSpPr>
            <a:spLocks noGrp="1"/>
          </p:cNvSpPr>
          <p:nvPr>
            <p:ph idx="1"/>
          </p:nvPr>
        </p:nvSpPr>
        <p:spPr/>
        <p:txBody>
          <a:bodyPr/>
          <a:lstStyle/>
          <a:p>
            <a:endParaRPr lang="de-DE"/>
          </a:p>
        </p:txBody>
      </p:sp>
      <p:sp>
        <p:nvSpPr>
          <p:cNvPr id="4" name="Fußzeilenplatzhalter 3"/>
          <p:cNvSpPr>
            <a:spLocks noGrp="1"/>
          </p:cNvSpPr>
          <p:nvPr>
            <p:ph type="ftr" sz="quarter" idx="10"/>
          </p:nvPr>
        </p:nvSpPr>
        <p:spPr/>
        <p:txBody>
          <a:bodyPr/>
          <a:lstStyle/>
          <a:p>
            <a:r>
              <a:rPr lang="de-DE"/>
              <a:t>Entwicklung eines intelligenten Annotationstools für Sensordaten </a:t>
            </a:r>
            <a:endParaRPr lang="de-DE" dirty="0"/>
          </a:p>
        </p:txBody>
      </p:sp>
      <p:pic>
        <p:nvPicPr>
          <p:cNvPr id="5" name="Grafik 4"/>
          <p:cNvPicPr>
            <a:picLocks noChangeAspect="1"/>
          </p:cNvPicPr>
          <p:nvPr/>
        </p:nvPicPr>
        <p:blipFill>
          <a:blip r:embed="rId2"/>
          <a:stretch>
            <a:fillRect/>
          </a:stretch>
        </p:blipFill>
        <p:spPr>
          <a:xfrm>
            <a:off x="390525" y="240473"/>
            <a:ext cx="8753475" cy="6084127"/>
          </a:xfrm>
          <a:prstGeom prst="rect">
            <a:avLst/>
          </a:prstGeom>
        </p:spPr>
      </p:pic>
    </p:spTree>
    <p:extLst>
      <p:ext uri="{BB962C8B-B14F-4D97-AF65-F5344CB8AC3E}">
        <p14:creationId xmlns:p14="http://schemas.microsoft.com/office/powerpoint/2010/main" val="16804089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Holding us Back?</a:t>
            </a:r>
          </a:p>
        </p:txBody>
      </p:sp>
      <p:sp>
        <p:nvSpPr>
          <p:cNvPr id="66" name="Rectangle 3"/>
          <p:cNvSpPr>
            <a:spLocks noChangeArrowheads="1"/>
          </p:cNvSpPr>
          <p:nvPr/>
        </p:nvSpPr>
        <p:spPr bwMode="auto">
          <a:xfrm>
            <a:off x="1371949" y="5129169"/>
            <a:ext cx="4400167" cy="507831"/>
          </a:xfrm>
          <a:prstGeom prst="rect">
            <a:avLst/>
          </a:prstGeom>
          <a:solidFill>
            <a:srgbClr val="DEE6F3"/>
          </a:solidFill>
          <a:ln w="9525">
            <a:noFill/>
            <a:miter lim="800000"/>
            <a:headEnd/>
            <a:tailEnd/>
          </a:ln>
        </p:spPr>
        <p:txBody>
          <a:bodyPr wrap="square">
            <a:spAutoFit/>
          </a:bodyPr>
          <a:lstStyle/>
          <a:p>
            <a:pPr algn="ctr">
              <a:spcBef>
                <a:spcPct val="20000"/>
              </a:spcBef>
              <a:buFont typeface="Wingdings" pitchFamily="2" charset="2"/>
              <a:buNone/>
            </a:pPr>
            <a:r>
              <a:rPr lang="en-US" sz="1350" i="1" dirty="0"/>
              <a:t>Disk speed is growing slower than all other hardware components, while the need for speed is increasing</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6010" y="1816535"/>
            <a:ext cx="5972280" cy="3231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 name="Rounded Rectangle 67"/>
          <p:cNvSpPr/>
          <p:nvPr/>
        </p:nvSpPr>
        <p:spPr bwMode="gray">
          <a:xfrm>
            <a:off x="1616010" y="4331514"/>
            <a:ext cx="2986140" cy="716870"/>
          </a:xfrm>
          <a:prstGeom prst="roundRect">
            <a:avLst/>
          </a:prstGeom>
          <a:noFill/>
          <a:ln w="38100" algn="ctr">
            <a:solidFill>
              <a:srgbClr val="FF0000"/>
            </a:solidFill>
            <a:miter lim="800000"/>
            <a:headEnd/>
            <a:tailEnd/>
          </a:ln>
        </p:spPr>
        <p:txBody>
          <a:bodyPr lIns="67498" tIns="53999" rIns="67498" bIns="53999" rtlCol="0" anchor="ctr"/>
          <a:lstStyle/>
          <a:p>
            <a:pPr algn="ctr" defTabSz="685754">
              <a:spcBef>
                <a:spcPct val="50000"/>
              </a:spcBef>
              <a:buClr>
                <a:srgbClr val="F0AB00"/>
              </a:buClr>
              <a:buSzPct val="80000"/>
            </a:pPr>
            <a:endParaRPr lang="en-US" kern="0" dirty="0">
              <a:ea typeface="Arial Unicode MS" pitchFamily="34" charset="-128"/>
              <a:cs typeface="Arial Unicode MS" pitchFamily="34" charset="-128"/>
            </a:endParaRPr>
          </a:p>
        </p:txBody>
      </p:sp>
    </p:spTree>
    <p:extLst>
      <p:ext uri="{BB962C8B-B14F-4D97-AF65-F5344CB8AC3E}">
        <p14:creationId xmlns:p14="http://schemas.microsoft.com/office/powerpoint/2010/main" val="493654625"/>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2792" y="1115402"/>
            <a:ext cx="8668563" cy="536956"/>
          </a:xfrm>
        </p:spPr>
        <p:txBody>
          <a:bodyPr/>
          <a:lstStyle/>
          <a:p>
            <a:r>
              <a:rPr lang="de-DE" dirty="0"/>
              <a:t>Die technologische Entwicklung verschiebt die Grenzen in der IT.</a:t>
            </a:r>
            <a:endParaRPr lang="en-US" dirty="0"/>
          </a:p>
        </p:txBody>
      </p:sp>
      <p:pic>
        <p:nvPicPr>
          <p:cNvPr id="5" name="Picture 4"/>
          <p:cNvPicPr>
            <a:picLocks noChangeAspect="1" noChangeArrowheads="1"/>
          </p:cNvPicPr>
          <p:nvPr/>
        </p:nvPicPr>
        <p:blipFill>
          <a:blip r:embed="rId3" cstate="screen"/>
          <a:srcRect/>
          <a:stretch>
            <a:fillRect/>
          </a:stretch>
        </p:blipFill>
        <p:spPr bwMode="gray">
          <a:xfrm>
            <a:off x="1028896" y="2156276"/>
            <a:ext cx="4009606" cy="2233324"/>
          </a:xfrm>
          <a:prstGeom prst="rect">
            <a:avLst/>
          </a:prstGeom>
          <a:ln>
            <a:noFill/>
          </a:ln>
          <a:effectLst>
            <a:outerShdw blurRad="292100" dist="139700" dir="2700000" algn="tl" rotWithShape="0">
              <a:srgbClr val="333333">
                <a:alpha val="65000"/>
              </a:srgbClr>
            </a:outerShdw>
          </a:effectLst>
        </p:spPr>
        <p:style>
          <a:lnRef idx="3">
            <a:schemeClr val="lt1"/>
          </a:lnRef>
          <a:fillRef idx="1">
            <a:schemeClr val="accent3"/>
          </a:fillRef>
          <a:effectRef idx="1">
            <a:schemeClr val="accent3"/>
          </a:effectRef>
          <a:fontRef idx="minor">
            <a:schemeClr val="lt1"/>
          </a:fontRef>
        </p:style>
      </p:pic>
      <p:pic>
        <p:nvPicPr>
          <p:cNvPr id="6" name="Picture 2" descr="http://4.bp.blogspot.com/__-2xERuIE_c/Rc82Si9suzI/AAAAAAAAAL8/WuwEn2vvnpI/s320/jim.gray.gif"/>
          <p:cNvPicPr>
            <a:picLocks noChangeAspect="1" noChangeArrowheads="1"/>
          </p:cNvPicPr>
          <p:nvPr/>
        </p:nvPicPr>
        <p:blipFill>
          <a:blip r:embed="rId4" cstate="screen"/>
          <a:srcRect/>
          <a:stretch>
            <a:fillRect/>
          </a:stretch>
        </p:blipFill>
        <p:spPr bwMode="auto">
          <a:xfrm>
            <a:off x="4733976" y="2156276"/>
            <a:ext cx="659853" cy="613167"/>
          </a:xfrm>
          <a:prstGeom prst="rect">
            <a:avLst/>
          </a:prstGeom>
        </p:spPr>
        <p:style>
          <a:lnRef idx="3">
            <a:schemeClr val="lt1"/>
          </a:lnRef>
          <a:fillRef idx="1">
            <a:schemeClr val="accent3"/>
          </a:fillRef>
          <a:effectRef idx="1">
            <a:schemeClr val="accent3"/>
          </a:effectRef>
          <a:fontRef idx="minor">
            <a:schemeClr val="lt1"/>
          </a:fontRef>
        </p:style>
      </p:pic>
      <p:sp>
        <p:nvSpPr>
          <p:cNvPr id="9" name="Rectangle 5"/>
          <p:cNvSpPr>
            <a:spLocks noChangeArrowheads="1"/>
          </p:cNvSpPr>
          <p:nvPr/>
        </p:nvSpPr>
        <p:spPr bwMode="gray">
          <a:xfrm>
            <a:off x="327026" y="4724807"/>
            <a:ext cx="8493125" cy="1008964"/>
          </a:xfrm>
          <a:prstGeom prst="rect">
            <a:avLst/>
          </a:prstGeom>
          <a:noFill/>
          <a:ln w="9525" algn="ctr">
            <a:noFill/>
            <a:miter lim="800000"/>
            <a:headEnd/>
            <a:tailEnd/>
          </a:ln>
          <a:effectLst/>
        </p:spPr>
        <p:txBody>
          <a:bodyPr wrap="square" lIns="81610" tIns="122413" rIns="81610" bIns="122413">
            <a:spAutoFit/>
          </a:bodyPr>
          <a:lstStyle/>
          <a:p>
            <a:pPr algn="just">
              <a:buFont typeface="Wingdings" pitchFamily="2" charset="2"/>
              <a:buNone/>
              <a:defRPr/>
            </a:pPr>
            <a:r>
              <a:rPr lang="en-US" sz="1350" b="1" dirty="0">
                <a:solidFill>
                  <a:schemeClr val="accent2"/>
                </a:solidFill>
              </a:rPr>
              <a:t>“</a:t>
            </a:r>
            <a:r>
              <a:rPr lang="en-US" sz="1350" b="1" dirty="0" err="1">
                <a:solidFill>
                  <a:schemeClr val="accent2"/>
                </a:solidFill>
              </a:rPr>
              <a:t>Bis</a:t>
            </a:r>
            <a:r>
              <a:rPr lang="en-US" sz="1350" b="1" dirty="0">
                <a:solidFill>
                  <a:schemeClr val="accent2"/>
                </a:solidFill>
              </a:rPr>
              <a:t> 2012 </a:t>
            </a:r>
            <a:r>
              <a:rPr lang="en-US" sz="1350" b="1" dirty="0" err="1">
                <a:solidFill>
                  <a:schemeClr val="accent2"/>
                </a:solidFill>
              </a:rPr>
              <a:t>werden</a:t>
            </a:r>
            <a:r>
              <a:rPr lang="en-US" sz="1350" b="1" dirty="0">
                <a:solidFill>
                  <a:schemeClr val="accent2"/>
                </a:solidFill>
              </a:rPr>
              <a:t> 70% der </a:t>
            </a:r>
            <a:r>
              <a:rPr lang="en-US" sz="1350" b="1" dirty="0" err="1">
                <a:solidFill>
                  <a:schemeClr val="accent2"/>
                </a:solidFill>
              </a:rPr>
              <a:t>größten</a:t>
            </a:r>
            <a:r>
              <a:rPr lang="en-US" sz="1350" b="1" dirty="0">
                <a:solidFill>
                  <a:schemeClr val="accent2"/>
                </a:solidFill>
              </a:rPr>
              <a:t> 1000 </a:t>
            </a:r>
            <a:r>
              <a:rPr lang="en-US" sz="1350" b="1" dirty="0" err="1">
                <a:solidFill>
                  <a:schemeClr val="accent2"/>
                </a:solidFill>
              </a:rPr>
              <a:t>globalen</a:t>
            </a:r>
            <a:r>
              <a:rPr lang="en-US" sz="1350" b="1" dirty="0">
                <a:solidFill>
                  <a:schemeClr val="accent2"/>
                </a:solidFill>
              </a:rPr>
              <a:t> </a:t>
            </a:r>
            <a:r>
              <a:rPr lang="en-US" sz="1350" b="1" dirty="0" err="1">
                <a:solidFill>
                  <a:schemeClr val="accent2"/>
                </a:solidFill>
              </a:rPr>
              <a:t>Unternehmen</a:t>
            </a:r>
            <a:r>
              <a:rPr lang="en-US" sz="1350" b="1" dirty="0">
                <a:solidFill>
                  <a:schemeClr val="accent2"/>
                </a:solidFill>
              </a:rPr>
              <a:t> </a:t>
            </a:r>
            <a:r>
              <a:rPr lang="en-US" sz="1350" b="1" dirty="0" err="1">
                <a:solidFill>
                  <a:schemeClr val="accent2"/>
                </a:solidFill>
              </a:rPr>
              <a:t>granulare</a:t>
            </a:r>
            <a:r>
              <a:rPr lang="en-US" sz="1350" b="1" dirty="0">
                <a:solidFill>
                  <a:schemeClr val="accent2"/>
                </a:solidFill>
              </a:rPr>
              <a:t> </a:t>
            </a:r>
            <a:r>
              <a:rPr lang="en-US" sz="1350" b="1" dirty="0" err="1">
                <a:solidFill>
                  <a:schemeClr val="accent2"/>
                </a:solidFill>
              </a:rPr>
              <a:t>Detailinformationen</a:t>
            </a:r>
            <a:r>
              <a:rPr lang="en-US" sz="1350" b="1" dirty="0">
                <a:solidFill>
                  <a:schemeClr val="accent2"/>
                </a:solidFill>
              </a:rPr>
              <a:t> </a:t>
            </a:r>
            <a:r>
              <a:rPr lang="en-US" sz="1350" b="1" dirty="0" err="1">
                <a:solidFill>
                  <a:schemeClr val="accent2"/>
                </a:solidFill>
              </a:rPr>
              <a:t>hauptsächlich</a:t>
            </a:r>
            <a:r>
              <a:rPr lang="en-US" sz="1350" b="1" dirty="0">
                <a:solidFill>
                  <a:schemeClr val="accent2"/>
                </a:solidFill>
              </a:rPr>
              <a:t> </a:t>
            </a:r>
            <a:r>
              <a:rPr lang="en-US" sz="1350" b="1" dirty="0" err="1">
                <a:solidFill>
                  <a:schemeClr val="accent2"/>
                </a:solidFill>
              </a:rPr>
              <a:t>Hauptspeicher-basiert</a:t>
            </a:r>
            <a:r>
              <a:rPr lang="en-US" sz="1350" b="1" dirty="0">
                <a:solidFill>
                  <a:schemeClr val="accent2"/>
                </a:solidFill>
              </a:rPr>
              <a:t> </a:t>
            </a:r>
            <a:r>
              <a:rPr lang="en-US" sz="1350" b="1" dirty="0" err="1">
                <a:solidFill>
                  <a:schemeClr val="accent2"/>
                </a:solidFill>
              </a:rPr>
              <a:t>verarbeiten</a:t>
            </a:r>
            <a:r>
              <a:rPr lang="en-US" sz="1350" b="1" dirty="0">
                <a:solidFill>
                  <a:schemeClr val="accent2"/>
                </a:solidFill>
              </a:rPr>
              <a:t>, um die BI-</a:t>
            </a:r>
            <a:r>
              <a:rPr lang="en-US" sz="1350" b="1" dirty="0" err="1">
                <a:solidFill>
                  <a:schemeClr val="accent2"/>
                </a:solidFill>
              </a:rPr>
              <a:t>Anwendungsperformance</a:t>
            </a:r>
            <a:r>
              <a:rPr lang="en-US" sz="1350" b="1" dirty="0">
                <a:solidFill>
                  <a:schemeClr val="accent2"/>
                </a:solidFill>
              </a:rPr>
              <a:t> </a:t>
            </a:r>
            <a:r>
              <a:rPr lang="en-US" sz="1350" b="1" dirty="0" err="1">
                <a:solidFill>
                  <a:schemeClr val="accent2"/>
                </a:solidFill>
              </a:rPr>
              <a:t>zu</a:t>
            </a:r>
            <a:r>
              <a:rPr lang="en-US" sz="1350" b="1" dirty="0">
                <a:solidFill>
                  <a:schemeClr val="accent2"/>
                </a:solidFill>
              </a:rPr>
              <a:t> </a:t>
            </a:r>
            <a:r>
              <a:rPr lang="en-US" sz="1350" b="1" dirty="0" err="1">
                <a:solidFill>
                  <a:schemeClr val="accent2"/>
                </a:solidFill>
              </a:rPr>
              <a:t>optimieren</a:t>
            </a:r>
            <a:r>
              <a:rPr lang="en-US" sz="1350" b="1" dirty="0">
                <a:solidFill>
                  <a:schemeClr val="accent2"/>
                </a:solidFill>
              </a:rPr>
              <a:t>.”</a:t>
            </a:r>
          </a:p>
          <a:p>
            <a:pPr algn="just">
              <a:buFont typeface="Wingdings" pitchFamily="2" charset="2"/>
              <a:buNone/>
              <a:defRPr/>
            </a:pPr>
            <a:endParaRPr lang="en-US" sz="900" b="1" dirty="0">
              <a:solidFill>
                <a:schemeClr val="accent2"/>
              </a:solidFill>
            </a:endParaRPr>
          </a:p>
          <a:p>
            <a:pPr algn="just">
              <a:buFont typeface="Wingdings" pitchFamily="2" charset="2"/>
              <a:buNone/>
              <a:defRPr/>
            </a:pPr>
            <a:r>
              <a:rPr lang="en-US" sz="1350" b="1" dirty="0">
                <a:solidFill>
                  <a:schemeClr val="accent2"/>
                </a:solidFill>
              </a:rPr>
              <a:t> 				  (Gartner)</a:t>
            </a:r>
          </a:p>
        </p:txBody>
      </p:sp>
    </p:spTree>
    <p:extLst>
      <p:ext uri="{BB962C8B-B14F-4D97-AF65-F5344CB8AC3E}">
        <p14:creationId xmlns:p14="http://schemas.microsoft.com/office/powerpoint/2010/main" val="1743156334"/>
      </p:ext>
    </p:extLst>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 Bottleneck Comparison</a:t>
            </a:r>
          </a:p>
        </p:txBody>
      </p:sp>
      <p:sp>
        <p:nvSpPr>
          <p:cNvPr id="3" name="Content Placeholder 2"/>
          <p:cNvSpPr>
            <a:spLocks noGrp="1"/>
          </p:cNvSpPr>
          <p:nvPr>
            <p:ph type="body" sz="quarter" idx="10"/>
          </p:nvPr>
        </p:nvSpPr>
        <p:spPr>
          <a:xfrm>
            <a:off x="242938" y="1891656"/>
            <a:ext cx="8656646" cy="2873780"/>
          </a:xfrm>
        </p:spPr>
        <p:txBody>
          <a:bodyPr/>
          <a:lstStyle/>
          <a:p>
            <a:r>
              <a:rPr lang="en-US" dirty="0"/>
              <a:t>Without high-capacity RAM</a:t>
            </a:r>
          </a:p>
          <a:p>
            <a:pPr lvl="1">
              <a:buFont typeface="Arial" pitchFamily="34" charset="0"/>
              <a:buChar char="−"/>
            </a:pPr>
            <a:r>
              <a:rPr lang="en-US" dirty="0"/>
              <a:t>Database stored on disk</a:t>
            </a:r>
          </a:p>
          <a:p>
            <a:pPr lvl="1">
              <a:buFont typeface="Arial" pitchFamily="34" charset="0"/>
              <a:buChar char="−"/>
            </a:pPr>
            <a:r>
              <a:rPr lang="en-US" i="1" dirty="0"/>
              <a:t>Bottleneck</a:t>
            </a:r>
            <a:r>
              <a:rPr lang="en-US" dirty="0"/>
              <a:t>: Latency between disk and RAM</a:t>
            </a:r>
            <a:br>
              <a:rPr lang="en-US" dirty="0"/>
            </a:br>
            <a:br>
              <a:rPr lang="en-US" dirty="0"/>
            </a:br>
            <a:br>
              <a:rPr lang="en-US" dirty="0"/>
            </a:br>
            <a:endParaRPr lang="en-US" dirty="0"/>
          </a:p>
        </p:txBody>
      </p:sp>
      <p:sp>
        <p:nvSpPr>
          <p:cNvPr id="9" name="Content Placeholder 2"/>
          <p:cNvSpPr txBox="1">
            <a:spLocks/>
          </p:cNvSpPr>
          <p:nvPr/>
        </p:nvSpPr>
        <p:spPr bwMode="auto">
          <a:xfrm>
            <a:off x="4653156" y="1900647"/>
            <a:ext cx="3024100" cy="3643207"/>
          </a:xfrm>
          <a:prstGeom prst="rect">
            <a:avLst/>
          </a:prstGeom>
          <a:noFill/>
          <a:ln w="9525">
            <a:noFill/>
            <a:miter lim="800000"/>
            <a:headEnd/>
            <a:tailEnd/>
          </a:ln>
        </p:spPr>
        <p:txBody>
          <a:bodyPr vert="horz" wrap="square" lIns="68578" tIns="34289" rIns="68578" bIns="34289" numCol="1" anchor="t" anchorCtr="0" compatLnSpc="1">
            <a:prstTxWarp prst="textNoShape">
              <a:avLst/>
            </a:prstTxWarp>
          </a:bodyPr>
          <a:lstStyle/>
          <a:p>
            <a:pPr marL="257158" indent="-257158" eaLnBrk="0" hangingPunct="0">
              <a:spcBef>
                <a:spcPct val="50000"/>
              </a:spcBef>
              <a:buFont typeface="Wingdings" pitchFamily="2" charset="2"/>
              <a:buChar char="§"/>
              <a:defRPr/>
            </a:pPr>
            <a:r>
              <a:rPr lang="en-US" sz="1500" kern="0" dirty="0"/>
              <a:t>With high-capacity RAM</a:t>
            </a:r>
          </a:p>
          <a:p>
            <a:pPr marL="600035" lvl="1" indent="-257158" eaLnBrk="0" hangingPunct="0">
              <a:spcBef>
                <a:spcPct val="50000"/>
              </a:spcBef>
              <a:buFont typeface="Arial" pitchFamily="34" charset="0"/>
              <a:buChar char="−"/>
              <a:defRPr/>
            </a:pPr>
            <a:r>
              <a:rPr lang="en-US" sz="1350" kern="0" dirty="0"/>
              <a:t>Database stored in memory</a:t>
            </a:r>
          </a:p>
          <a:p>
            <a:pPr marL="600035" lvl="1" indent="-257158" eaLnBrk="0" hangingPunct="0">
              <a:spcBef>
                <a:spcPct val="50000"/>
              </a:spcBef>
              <a:buFont typeface="Arial" pitchFamily="34" charset="0"/>
              <a:buChar char="−"/>
              <a:defRPr/>
            </a:pPr>
            <a:r>
              <a:rPr lang="en-US" sz="1350" i="1" kern="0" dirty="0"/>
              <a:t>Bottleneck</a:t>
            </a:r>
            <a:r>
              <a:rPr lang="en-US" sz="1350" kern="0" dirty="0"/>
              <a:t>: Latency between CPU and RAM</a:t>
            </a:r>
          </a:p>
          <a:p>
            <a:pPr marL="600035" lvl="1" indent="-257158" eaLnBrk="0" hangingPunct="0">
              <a:spcBef>
                <a:spcPct val="50000"/>
              </a:spcBef>
              <a:buFont typeface="Arial" pitchFamily="34" charset="0"/>
              <a:buChar char="−"/>
              <a:defRPr/>
            </a:pPr>
            <a:r>
              <a:rPr lang="en-US" sz="1350" kern="0" dirty="0"/>
              <a:t>Orders of magnitude response time improvements</a:t>
            </a:r>
          </a:p>
          <a:p>
            <a:pPr marL="257158" indent="-257158" defTabSz="685754" eaLnBrk="0" hangingPunct="0">
              <a:spcBef>
                <a:spcPct val="50000"/>
              </a:spcBef>
              <a:defRPr/>
            </a:pPr>
            <a:endParaRPr lang="en-US" sz="1500" kern="0" dirty="0"/>
          </a:p>
        </p:txBody>
      </p:sp>
      <p:pic>
        <p:nvPicPr>
          <p:cNvPr id="6" name="Picture 2"/>
          <p:cNvPicPr>
            <a:picLocks noChangeAspect="1" noChangeArrowheads="1"/>
          </p:cNvPicPr>
          <p:nvPr/>
        </p:nvPicPr>
        <p:blipFill>
          <a:blip r:embed="rId3" cstate="print"/>
          <a:srcRect/>
          <a:stretch>
            <a:fillRect/>
          </a:stretch>
        </p:blipFill>
        <p:spPr bwMode="auto">
          <a:xfrm>
            <a:off x="2546834" y="2848772"/>
            <a:ext cx="1053541" cy="1592812"/>
          </a:xfrm>
          <a:prstGeom prst="rect">
            <a:avLst/>
          </a:prstGeom>
          <a:noFill/>
          <a:ln w="9525">
            <a:noFill/>
            <a:miter lim="800000"/>
            <a:headEnd/>
            <a:tailEnd/>
          </a:ln>
        </p:spPr>
      </p:pic>
      <p:pic>
        <p:nvPicPr>
          <p:cNvPr id="8" name="Picture 3"/>
          <p:cNvPicPr>
            <a:picLocks noChangeAspect="1" noChangeArrowheads="1"/>
          </p:cNvPicPr>
          <p:nvPr/>
        </p:nvPicPr>
        <p:blipFill>
          <a:blip r:embed="rId4" cstate="print"/>
          <a:srcRect/>
          <a:stretch>
            <a:fillRect/>
          </a:stretch>
        </p:blipFill>
        <p:spPr bwMode="auto">
          <a:xfrm>
            <a:off x="7892391" y="2933442"/>
            <a:ext cx="1152824" cy="1594239"/>
          </a:xfrm>
          <a:prstGeom prst="rect">
            <a:avLst/>
          </a:prstGeom>
          <a:noFill/>
          <a:ln w="9525">
            <a:noFill/>
            <a:miter lim="800000"/>
            <a:headEnd/>
            <a:tailEnd/>
          </a:ln>
        </p:spPr>
      </p:pic>
      <p:sp>
        <p:nvSpPr>
          <p:cNvPr id="10" name="Text Box 6"/>
          <p:cNvSpPr txBox="1">
            <a:spLocks noChangeArrowheads="1"/>
          </p:cNvSpPr>
          <p:nvPr/>
        </p:nvSpPr>
        <p:spPr bwMode="auto">
          <a:xfrm>
            <a:off x="1568004" y="5251650"/>
            <a:ext cx="6109252" cy="323165"/>
          </a:xfrm>
          <a:prstGeom prst="rect">
            <a:avLst/>
          </a:prstGeom>
          <a:noFill/>
          <a:ln w="9525">
            <a:noFill/>
            <a:miter lim="800000"/>
            <a:headEnd/>
            <a:tailEnd/>
          </a:ln>
          <a:effectLst/>
        </p:spPr>
        <p:txBody>
          <a:bodyPr wrap="square">
            <a:spAutoFit/>
          </a:bodyPr>
          <a:lstStyle/>
          <a:p>
            <a:pPr>
              <a:spcBef>
                <a:spcPct val="50000"/>
              </a:spcBef>
            </a:pPr>
            <a:r>
              <a:rPr lang="en-US" sz="750" dirty="0"/>
              <a:t>Image </a:t>
            </a:r>
            <a:r>
              <a:rPr lang="en-US" sz="750" dirty="0" err="1"/>
              <a:t>Source:</a:t>
            </a:r>
            <a:r>
              <a:rPr lang="en-US" sz="750" dirty="0" err="1">
                <a:hlinkClick r:id="rId5"/>
              </a:rPr>
              <a:t>Morrison</a:t>
            </a:r>
            <a:r>
              <a:rPr lang="en-US" sz="750" dirty="0">
                <a:hlinkClick r:id="rId5"/>
              </a:rPr>
              <a:t>, A. (2012).  The art and science of new analytics technology. PwC Technology Forecast, 1, 31-43. Retrieved from http://www.pwc.com/en_US/us/technology-forecast/2012/issue1/features/feature-art-science-analytics-technology.jhtml</a:t>
            </a:r>
            <a:endParaRPr lang="en-US" sz="750" dirty="0"/>
          </a:p>
        </p:txBody>
      </p:sp>
    </p:spTree>
    <p:extLst>
      <p:ext uri="{BB962C8B-B14F-4D97-AF65-F5344CB8AC3E}">
        <p14:creationId xmlns:p14="http://schemas.microsoft.com/office/powerpoint/2010/main" val="1235184826"/>
      </p:ext>
    </p:extLst>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Rounded Rectangle 150"/>
          <p:cNvSpPr/>
          <p:nvPr/>
        </p:nvSpPr>
        <p:spPr bwMode="gray">
          <a:xfrm>
            <a:off x="4564408" y="1977222"/>
            <a:ext cx="3931920" cy="3008328"/>
          </a:xfrm>
          <a:prstGeom prst="roundRect">
            <a:avLst>
              <a:gd name="adj" fmla="val 4036"/>
            </a:avLst>
          </a:prstGeom>
          <a:noFill/>
          <a:ln w="12700" algn="ctr">
            <a:solidFill>
              <a:schemeClr val="accent2"/>
            </a:solidFill>
            <a:prstDash val="solid"/>
            <a:miter lim="800000"/>
            <a:headEnd/>
            <a:tailEnd/>
          </a:ln>
        </p:spPr>
        <p:txBody>
          <a:bodyPr lIns="80324" tIns="64259" rIns="80324" bIns="64259" rtlCol="0" anchor="ctr"/>
          <a:lstStyle/>
          <a:p>
            <a:pPr marL="164350" indent="-164350" algn="ctr">
              <a:spcBef>
                <a:spcPct val="50000"/>
              </a:spcBef>
              <a:buClr>
                <a:srgbClr val="F0AB00"/>
              </a:buClr>
              <a:buSzPct val="80000"/>
            </a:pPr>
            <a:endParaRPr lang="en-US" sz="1425" kern="0" dirty="0"/>
          </a:p>
        </p:txBody>
      </p:sp>
      <p:sp>
        <p:nvSpPr>
          <p:cNvPr id="149" name="Rounded Rectangle 148"/>
          <p:cNvSpPr/>
          <p:nvPr/>
        </p:nvSpPr>
        <p:spPr bwMode="gray">
          <a:xfrm>
            <a:off x="634784" y="1977222"/>
            <a:ext cx="3929623" cy="3017544"/>
          </a:xfrm>
          <a:prstGeom prst="roundRect">
            <a:avLst>
              <a:gd name="adj" fmla="val 4036"/>
            </a:avLst>
          </a:prstGeom>
          <a:noFill/>
          <a:ln w="12700" algn="ctr">
            <a:solidFill>
              <a:schemeClr val="accent2"/>
            </a:solidFill>
            <a:prstDash val="solid"/>
            <a:miter lim="800000"/>
            <a:headEnd/>
            <a:tailEnd/>
          </a:ln>
        </p:spPr>
        <p:txBody>
          <a:bodyPr lIns="80324" tIns="64259" rIns="80324" bIns="64259" rtlCol="0" anchor="ctr"/>
          <a:lstStyle/>
          <a:p>
            <a:pPr marL="164350" indent="-164350" algn="ctr">
              <a:spcBef>
                <a:spcPct val="50000"/>
              </a:spcBef>
              <a:buClr>
                <a:srgbClr val="F0AB00"/>
              </a:buClr>
              <a:buSzPct val="80000"/>
            </a:pPr>
            <a:endParaRPr lang="en-US" sz="1425" kern="0" dirty="0">
              <a:ea typeface="Arial Unicode MS" pitchFamily="34" charset="-128"/>
              <a:cs typeface="Arial Unicode MS" pitchFamily="34" charset="-128"/>
            </a:endParaRPr>
          </a:p>
        </p:txBody>
      </p:sp>
      <p:sp>
        <p:nvSpPr>
          <p:cNvPr id="3" name="TextBox 2"/>
          <p:cNvSpPr txBox="1"/>
          <p:nvPr/>
        </p:nvSpPr>
        <p:spPr>
          <a:xfrm>
            <a:off x="925084" y="2106327"/>
            <a:ext cx="2301617" cy="313237"/>
          </a:xfrm>
          <a:prstGeom prst="rect">
            <a:avLst/>
          </a:prstGeom>
          <a:noFill/>
        </p:spPr>
        <p:txBody>
          <a:bodyPr wrap="none" lIns="81610" tIns="40804" rIns="81610" bIns="40804" rtlCol="0">
            <a:spAutoFit/>
          </a:bodyPr>
          <a:lstStyle/>
          <a:p>
            <a:pPr marL="140266" indent="-140266">
              <a:spcBef>
                <a:spcPct val="50000"/>
              </a:spcBef>
              <a:buClr>
                <a:srgbClr val="F0AB00"/>
              </a:buClr>
              <a:buSzPct val="80000"/>
            </a:pPr>
            <a:r>
              <a:rPr lang="de-DE" sz="1500" b="1" kern="0" dirty="0">
                <a:solidFill>
                  <a:schemeClr val="tx2"/>
                </a:solidFill>
                <a:ea typeface="Arial Unicode MS" pitchFamily="34" charset="-128"/>
                <a:cs typeface="Arial Unicode MS" pitchFamily="34" charset="-128"/>
              </a:rPr>
              <a:t>Hardware-Innovationen</a:t>
            </a:r>
          </a:p>
        </p:txBody>
      </p:sp>
      <p:sp>
        <p:nvSpPr>
          <p:cNvPr id="135" name="TextBox 134"/>
          <p:cNvSpPr txBox="1"/>
          <p:nvPr/>
        </p:nvSpPr>
        <p:spPr>
          <a:xfrm>
            <a:off x="1817108" y="3818773"/>
            <a:ext cx="2260140" cy="1051901"/>
          </a:xfrm>
          <a:prstGeom prst="rect">
            <a:avLst/>
          </a:prstGeom>
          <a:noFill/>
        </p:spPr>
        <p:txBody>
          <a:bodyPr wrap="square" lIns="81610" tIns="40804" rIns="81610" bIns="40804" rtlCol="0">
            <a:spAutoFit/>
          </a:bodyPr>
          <a:lstStyle/>
          <a:p>
            <a:pPr fontAlgn="base">
              <a:spcBef>
                <a:spcPct val="50000"/>
              </a:spcBef>
              <a:spcAft>
                <a:spcPct val="0"/>
              </a:spcAft>
              <a:buClr>
                <a:srgbClr val="F0AB00"/>
              </a:buClr>
              <a:buSzPct val="80000"/>
            </a:pPr>
            <a:r>
              <a:rPr lang="de-DE" sz="1050" kern="0" dirty="0">
                <a:ea typeface="Arial Unicode MS" pitchFamily="34" charset="-128"/>
                <a:cs typeface="Arial Unicode MS" pitchFamily="34" charset="-128"/>
              </a:rPr>
              <a:t>64bit-Adressraum – 2TB in aktuellen Servern</a:t>
            </a:r>
          </a:p>
          <a:p>
            <a:pPr fontAlgn="base">
              <a:spcBef>
                <a:spcPct val="50000"/>
              </a:spcBef>
              <a:spcAft>
                <a:spcPct val="0"/>
              </a:spcAft>
              <a:buClr>
                <a:srgbClr val="F0AB00"/>
              </a:buClr>
              <a:buSzPct val="80000"/>
            </a:pPr>
            <a:r>
              <a:rPr lang="de-DE" sz="1050" kern="0" dirty="0">
                <a:ea typeface="Arial Unicode MS" pitchFamily="34" charset="-128"/>
                <a:cs typeface="Arial Unicode MS" pitchFamily="34" charset="-128"/>
              </a:rPr>
              <a:t>100GB/s Datendurchsatz</a:t>
            </a:r>
          </a:p>
          <a:p>
            <a:pPr fontAlgn="base">
              <a:spcBef>
                <a:spcPct val="50000"/>
              </a:spcBef>
              <a:spcAft>
                <a:spcPct val="0"/>
              </a:spcAft>
              <a:buClr>
                <a:srgbClr val="F0AB00"/>
              </a:buClr>
              <a:buSzPct val="80000"/>
            </a:pPr>
            <a:r>
              <a:rPr lang="de-DE" sz="1050" kern="0" dirty="0">
                <a:ea typeface="Arial Unicode MS" pitchFamily="34" charset="-128"/>
                <a:cs typeface="Arial Unicode MS" pitchFamily="34" charset="-128"/>
              </a:rPr>
              <a:t>Starker Rückgang Preis/Performance</a:t>
            </a:r>
          </a:p>
        </p:txBody>
      </p:sp>
      <p:sp>
        <p:nvSpPr>
          <p:cNvPr id="136" name="TextBox 135"/>
          <p:cNvSpPr txBox="1"/>
          <p:nvPr/>
        </p:nvSpPr>
        <p:spPr>
          <a:xfrm>
            <a:off x="1817107" y="2563622"/>
            <a:ext cx="2524952" cy="1051901"/>
          </a:xfrm>
          <a:prstGeom prst="rect">
            <a:avLst/>
          </a:prstGeom>
          <a:noFill/>
        </p:spPr>
        <p:txBody>
          <a:bodyPr wrap="square" lIns="81610" tIns="40804" rIns="81610" bIns="40804" rtlCol="0">
            <a:spAutoFit/>
          </a:bodyPr>
          <a:lstStyle/>
          <a:p>
            <a:pPr fontAlgn="base">
              <a:spcBef>
                <a:spcPct val="50000"/>
              </a:spcBef>
              <a:spcAft>
                <a:spcPct val="0"/>
              </a:spcAft>
              <a:buClr>
                <a:schemeClr val="tx2"/>
              </a:buClr>
              <a:buSzPct val="100000"/>
            </a:pPr>
            <a:r>
              <a:rPr lang="de-DE" sz="1050" kern="0" dirty="0">
                <a:ea typeface="Arial Unicode MS" pitchFamily="34" charset="-128"/>
                <a:cs typeface="Arial Unicode MS" pitchFamily="34" charset="-128"/>
              </a:rPr>
              <a:t>Multi-Core Architektur</a:t>
            </a:r>
            <a:br>
              <a:rPr lang="de-DE" sz="1050" kern="0" dirty="0">
                <a:ea typeface="Arial Unicode MS" pitchFamily="34" charset="-128"/>
                <a:cs typeface="Arial Unicode MS" pitchFamily="34" charset="-128"/>
              </a:rPr>
            </a:br>
            <a:r>
              <a:rPr lang="de-DE" sz="1050" kern="0" dirty="0">
                <a:ea typeface="Arial Unicode MS" pitchFamily="34" charset="-128"/>
                <a:cs typeface="Arial Unicode MS" pitchFamily="34" charset="-128"/>
              </a:rPr>
              <a:t>(8 x 8core CPU pro Server)</a:t>
            </a:r>
          </a:p>
          <a:p>
            <a:pPr fontAlgn="base">
              <a:spcBef>
                <a:spcPct val="50000"/>
              </a:spcBef>
              <a:spcAft>
                <a:spcPct val="0"/>
              </a:spcAft>
              <a:buClr>
                <a:schemeClr val="tx2"/>
              </a:buClr>
              <a:buSzPct val="100000"/>
            </a:pPr>
            <a:r>
              <a:rPr lang="de-DE" sz="1050" kern="0" dirty="0">
                <a:ea typeface="Arial Unicode MS" pitchFamily="34" charset="-128"/>
                <a:cs typeface="Arial Unicode MS" pitchFamily="34" charset="-128"/>
              </a:rPr>
              <a:t>Massive Parallelskalierung durch zahlreiche Knoten möglich</a:t>
            </a:r>
          </a:p>
          <a:p>
            <a:pPr fontAlgn="base">
              <a:spcBef>
                <a:spcPct val="50000"/>
              </a:spcBef>
              <a:spcAft>
                <a:spcPct val="0"/>
              </a:spcAft>
              <a:buClr>
                <a:schemeClr val="tx2"/>
              </a:buClr>
              <a:buSzPct val="100000"/>
            </a:pPr>
            <a:r>
              <a:rPr lang="de-DE" sz="1050" kern="0" dirty="0">
                <a:ea typeface="Arial Unicode MS" pitchFamily="34" charset="-128"/>
                <a:cs typeface="Arial Unicode MS" pitchFamily="34" charset="-128"/>
              </a:rPr>
              <a:t>Verbesserung RAM-Lokalität</a:t>
            </a:r>
          </a:p>
        </p:txBody>
      </p:sp>
      <p:sp>
        <p:nvSpPr>
          <p:cNvPr id="164" name="TextBox 163"/>
          <p:cNvSpPr txBox="1"/>
          <p:nvPr/>
        </p:nvSpPr>
        <p:spPr>
          <a:xfrm>
            <a:off x="6080065" y="2493803"/>
            <a:ext cx="1743772" cy="243988"/>
          </a:xfrm>
          <a:prstGeom prst="rect">
            <a:avLst/>
          </a:prstGeom>
          <a:noFill/>
        </p:spPr>
        <p:txBody>
          <a:bodyPr wrap="none" lIns="81610" tIns="40804" rIns="81610" bIns="40804" rtlCol="0">
            <a:spAutoFit/>
          </a:bodyPr>
          <a:lstStyle/>
          <a:p>
            <a:pPr fontAlgn="base">
              <a:spcBef>
                <a:spcPct val="50000"/>
              </a:spcBef>
              <a:spcAft>
                <a:spcPct val="0"/>
              </a:spcAft>
              <a:buClr>
                <a:srgbClr val="F0AB00"/>
              </a:buClr>
              <a:buSzPct val="80000"/>
            </a:pPr>
            <a:r>
              <a:rPr lang="de-DE" sz="1050" kern="0" dirty="0">
                <a:ea typeface="Arial Unicode MS" pitchFamily="34" charset="-128"/>
                <a:cs typeface="Arial Unicode MS" pitchFamily="34" charset="-128"/>
              </a:rPr>
              <a:t>Zeilen- und Spaltenablage</a:t>
            </a:r>
          </a:p>
        </p:txBody>
      </p:sp>
      <p:sp>
        <p:nvSpPr>
          <p:cNvPr id="177" name="TextBox 176"/>
          <p:cNvSpPr txBox="1"/>
          <p:nvPr/>
        </p:nvSpPr>
        <p:spPr>
          <a:xfrm>
            <a:off x="6080066" y="2985432"/>
            <a:ext cx="1081732" cy="243988"/>
          </a:xfrm>
          <a:prstGeom prst="rect">
            <a:avLst/>
          </a:prstGeom>
          <a:noFill/>
        </p:spPr>
        <p:txBody>
          <a:bodyPr wrap="none" lIns="81610" tIns="40804" rIns="81610" bIns="40804" rtlCol="0">
            <a:spAutoFit/>
          </a:bodyPr>
          <a:lstStyle/>
          <a:p>
            <a:pPr fontAlgn="base">
              <a:spcBef>
                <a:spcPct val="50000"/>
              </a:spcBef>
              <a:spcAft>
                <a:spcPct val="0"/>
              </a:spcAft>
              <a:buClr>
                <a:srgbClr val="F0AB00"/>
              </a:buClr>
              <a:buSzPct val="80000"/>
            </a:pPr>
            <a:r>
              <a:rPr lang="de-DE" sz="1050" kern="0" dirty="0">
                <a:ea typeface="Arial Unicode MS" pitchFamily="34" charset="-128"/>
                <a:cs typeface="Arial Unicode MS" pitchFamily="34" charset="-128"/>
              </a:rPr>
              <a:t>Komprimierung</a:t>
            </a:r>
          </a:p>
        </p:txBody>
      </p:sp>
      <p:sp>
        <p:nvSpPr>
          <p:cNvPr id="238" name="TextBox 237"/>
          <p:cNvSpPr txBox="1"/>
          <p:nvPr/>
        </p:nvSpPr>
        <p:spPr>
          <a:xfrm>
            <a:off x="6080067" y="3477060"/>
            <a:ext cx="1036848" cy="243988"/>
          </a:xfrm>
          <a:prstGeom prst="rect">
            <a:avLst/>
          </a:prstGeom>
          <a:noFill/>
        </p:spPr>
        <p:txBody>
          <a:bodyPr wrap="none" lIns="81610" tIns="40804" rIns="81610" bIns="40804" rtlCol="0">
            <a:spAutoFit/>
          </a:bodyPr>
          <a:lstStyle/>
          <a:p>
            <a:pPr fontAlgn="base">
              <a:spcBef>
                <a:spcPct val="50000"/>
              </a:spcBef>
              <a:spcAft>
                <a:spcPct val="0"/>
              </a:spcAft>
              <a:buClr>
                <a:srgbClr val="F0AB00"/>
              </a:buClr>
              <a:buSzPct val="80000"/>
            </a:pPr>
            <a:r>
              <a:rPr lang="de-DE" sz="1050" kern="0" dirty="0">
                <a:ea typeface="Arial Unicode MS" pitchFamily="34" charset="-128"/>
                <a:cs typeface="Arial Unicode MS" pitchFamily="34" charset="-128"/>
              </a:rPr>
              <a:t>Partitionierung</a:t>
            </a:r>
          </a:p>
        </p:txBody>
      </p:sp>
      <p:sp>
        <p:nvSpPr>
          <p:cNvPr id="267" name="TextBox 266"/>
          <p:cNvSpPr txBox="1"/>
          <p:nvPr/>
        </p:nvSpPr>
        <p:spPr>
          <a:xfrm>
            <a:off x="6080067" y="3968689"/>
            <a:ext cx="2208643" cy="243988"/>
          </a:xfrm>
          <a:prstGeom prst="rect">
            <a:avLst/>
          </a:prstGeom>
          <a:noFill/>
        </p:spPr>
        <p:txBody>
          <a:bodyPr wrap="none" lIns="81610" tIns="40804" rIns="81610" bIns="40804" rtlCol="0">
            <a:spAutoFit/>
          </a:bodyPr>
          <a:lstStyle/>
          <a:p>
            <a:pPr fontAlgn="base">
              <a:spcBef>
                <a:spcPct val="50000"/>
              </a:spcBef>
              <a:spcAft>
                <a:spcPct val="0"/>
              </a:spcAft>
              <a:buClr>
                <a:srgbClr val="F0AB00"/>
              </a:buClr>
              <a:buSzPct val="80000"/>
            </a:pPr>
            <a:r>
              <a:rPr lang="de-DE" sz="1050" kern="0" dirty="0">
                <a:ea typeface="Arial Unicode MS" pitchFamily="34" charset="-128"/>
                <a:cs typeface="Arial Unicode MS" pitchFamily="34" charset="-128"/>
              </a:rPr>
              <a:t>Keine zusätzlichen Aggregationen</a:t>
            </a:r>
          </a:p>
        </p:txBody>
      </p:sp>
      <p:sp>
        <p:nvSpPr>
          <p:cNvPr id="288" name="TextBox 287"/>
          <p:cNvSpPr txBox="1"/>
          <p:nvPr/>
        </p:nvSpPr>
        <p:spPr>
          <a:xfrm>
            <a:off x="6080066" y="4460317"/>
            <a:ext cx="1666828" cy="243988"/>
          </a:xfrm>
          <a:prstGeom prst="rect">
            <a:avLst/>
          </a:prstGeom>
          <a:noFill/>
        </p:spPr>
        <p:txBody>
          <a:bodyPr wrap="none" lIns="81610" tIns="40804" rIns="81610" bIns="40804" rtlCol="0">
            <a:spAutoFit/>
          </a:bodyPr>
          <a:lstStyle/>
          <a:p>
            <a:pPr fontAlgn="base">
              <a:spcBef>
                <a:spcPct val="50000"/>
              </a:spcBef>
              <a:spcAft>
                <a:spcPct val="0"/>
              </a:spcAft>
              <a:buClr>
                <a:srgbClr val="F0AB00"/>
              </a:buClr>
              <a:buSzPct val="80000"/>
            </a:pPr>
            <a:r>
              <a:rPr lang="de-DE" sz="1050" kern="0" dirty="0">
                <a:ea typeface="Arial Unicode MS" pitchFamily="34" charset="-128"/>
                <a:cs typeface="Arial Unicode MS" pitchFamily="34" charset="-128"/>
              </a:rPr>
              <a:t>Nur Einfüge-Operationen</a:t>
            </a:r>
          </a:p>
        </p:txBody>
      </p:sp>
      <p:sp>
        <p:nvSpPr>
          <p:cNvPr id="192" name="TextBox 191"/>
          <p:cNvSpPr txBox="1"/>
          <p:nvPr/>
        </p:nvSpPr>
        <p:spPr>
          <a:xfrm>
            <a:off x="4840629" y="2120563"/>
            <a:ext cx="1732551" cy="313237"/>
          </a:xfrm>
          <a:prstGeom prst="rect">
            <a:avLst/>
          </a:prstGeom>
          <a:noFill/>
        </p:spPr>
        <p:txBody>
          <a:bodyPr wrap="none" lIns="81610" tIns="40804" rIns="81610" bIns="40804" rtlCol="0">
            <a:spAutoFit/>
          </a:bodyPr>
          <a:lstStyle/>
          <a:p>
            <a:pPr marL="140266" indent="-140266">
              <a:spcBef>
                <a:spcPct val="50000"/>
              </a:spcBef>
              <a:buClr>
                <a:srgbClr val="F0AB00"/>
              </a:buClr>
              <a:buSzPct val="80000"/>
            </a:pPr>
            <a:r>
              <a:rPr lang="de-DE" sz="1500" b="1" kern="0" dirty="0">
                <a:solidFill>
                  <a:schemeClr val="tx2"/>
                </a:solidFill>
                <a:ea typeface="Arial Unicode MS" pitchFamily="34" charset="-128"/>
                <a:cs typeface="Arial Unicode MS" pitchFamily="34" charset="-128"/>
              </a:rPr>
              <a:t>SW-Innovationen</a:t>
            </a:r>
          </a:p>
        </p:txBody>
      </p:sp>
      <p:pic>
        <p:nvPicPr>
          <p:cNvPr id="10245" name="Picture 5"/>
          <p:cNvPicPr>
            <a:picLocks noChangeAspect="1" noChangeArrowheads="1"/>
          </p:cNvPicPr>
          <p:nvPr/>
        </p:nvPicPr>
        <p:blipFill>
          <a:blip r:embed="rId3" cstate="print"/>
          <a:srcRect/>
          <a:stretch>
            <a:fillRect/>
          </a:stretch>
        </p:blipFill>
        <p:spPr bwMode="auto">
          <a:xfrm>
            <a:off x="904362" y="4067460"/>
            <a:ext cx="964820" cy="400781"/>
          </a:xfrm>
          <a:prstGeom prst="rect">
            <a:avLst/>
          </a:prstGeom>
          <a:noFill/>
          <a:ln w="9525">
            <a:noFill/>
            <a:miter lim="800000"/>
            <a:headEnd/>
            <a:tailEnd/>
          </a:ln>
        </p:spPr>
      </p:pic>
      <p:sp>
        <p:nvSpPr>
          <p:cNvPr id="92" name="Title 91"/>
          <p:cNvSpPr>
            <a:spLocks noGrp="1"/>
          </p:cNvSpPr>
          <p:nvPr>
            <p:ph type="title"/>
          </p:nvPr>
        </p:nvSpPr>
        <p:spPr>
          <a:xfrm>
            <a:off x="251617" y="1108998"/>
            <a:ext cx="8656646" cy="566984"/>
          </a:xfrm>
        </p:spPr>
        <p:txBody>
          <a:bodyPr vert="horz" wrap="square" lIns="0" tIns="0" rIns="0" bIns="0" numCol="1" rtlCol="0" anchor="ctr" anchorCtr="0" compatLnSpc="1">
            <a:prstTxWarp prst="textNoShape">
              <a:avLst/>
            </a:prstTxWarp>
            <a:noAutofit/>
          </a:bodyPr>
          <a:lstStyle/>
          <a:p>
            <a:r>
              <a:rPr lang="de-DE" dirty="0"/>
              <a:t>Jetzt ist die Zeit für die Umsetzung der In-Memory-Innovation.</a:t>
            </a:r>
          </a:p>
        </p:txBody>
      </p:sp>
      <p:grpSp>
        <p:nvGrpSpPr>
          <p:cNvPr id="2" name="Group 92"/>
          <p:cNvGrpSpPr/>
          <p:nvPr/>
        </p:nvGrpSpPr>
        <p:grpSpPr>
          <a:xfrm>
            <a:off x="5240216" y="4496719"/>
            <a:ext cx="501811" cy="299935"/>
            <a:chOff x="5132603" y="4422901"/>
            <a:chExt cx="501811" cy="399924"/>
          </a:xfrm>
        </p:grpSpPr>
        <p:sp>
          <p:nvSpPr>
            <p:cNvPr id="94" name="Rectangle 93"/>
            <p:cNvSpPr/>
            <p:nvPr/>
          </p:nvSpPr>
          <p:spPr bwMode="gray">
            <a:xfrm>
              <a:off x="5283640" y="4442193"/>
              <a:ext cx="78941" cy="121732"/>
            </a:xfrm>
            <a:prstGeom prst="rect">
              <a:avLst/>
            </a:prstGeom>
            <a:solidFill>
              <a:schemeClr val="accent1"/>
            </a:solidFill>
            <a:ln w="6350" algn="ctr">
              <a:noFill/>
              <a:miter lim="800000"/>
              <a:headEnd/>
              <a:tailEnd/>
            </a:ln>
          </p:spPr>
          <p:txBody>
            <a:bodyPr lIns="67482" tIns="53986" rIns="67482" bIns="53986" rtlCol="0" anchor="ctr"/>
            <a:lstStyle/>
            <a:p>
              <a:pPr algn="ctr">
                <a:spcBef>
                  <a:spcPct val="50000"/>
                </a:spcBef>
                <a:buClr>
                  <a:srgbClr val="F0AB00"/>
                </a:buClr>
                <a:buSzPct val="80000"/>
              </a:pPr>
              <a:endParaRPr lang="de-DE" kern="0" dirty="0">
                <a:solidFill>
                  <a:srgbClr val="000000"/>
                </a:solidFill>
                <a:ea typeface="Arial Unicode MS" pitchFamily="34" charset="-128"/>
                <a:cs typeface="Arial Unicode MS" pitchFamily="34" charset="-128"/>
              </a:endParaRPr>
            </a:p>
          </p:txBody>
        </p:sp>
        <p:sp>
          <p:nvSpPr>
            <p:cNvPr id="95" name="Rectangle 94"/>
            <p:cNvSpPr/>
            <p:nvPr/>
          </p:nvSpPr>
          <p:spPr bwMode="gray">
            <a:xfrm>
              <a:off x="5442377" y="4435712"/>
              <a:ext cx="78941" cy="191094"/>
            </a:xfrm>
            <a:prstGeom prst="rect">
              <a:avLst/>
            </a:prstGeom>
            <a:solidFill>
              <a:schemeClr val="accent1"/>
            </a:solidFill>
            <a:ln w="6350" algn="ctr">
              <a:noFill/>
              <a:miter lim="800000"/>
              <a:headEnd/>
              <a:tailEnd/>
            </a:ln>
          </p:spPr>
          <p:txBody>
            <a:bodyPr lIns="67482" tIns="53986" rIns="67482" bIns="53986" rtlCol="0" anchor="ctr"/>
            <a:lstStyle/>
            <a:p>
              <a:pPr algn="ctr">
                <a:spcBef>
                  <a:spcPct val="50000"/>
                </a:spcBef>
                <a:buClr>
                  <a:srgbClr val="F0AB00"/>
                </a:buClr>
                <a:buSzPct val="80000"/>
              </a:pPr>
              <a:endParaRPr lang="de-DE" kern="0" dirty="0">
                <a:solidFill>
                  <a:srgbClr val="000000"/>
                </a:solidFill>
                <a:ea typeface="Arial Unicode MS" pitchFamily="34" charset="-128"/>
                <a:cs typeface="Arial Unicode MS" pitchFamily="34" charset="-128"/>
              </a:endParaRPr>
            </a:p>
          </p:txBody>
        </p:sp>
        <p:sp>
          <p:nvSpPr>
            <p:cNvPr id="96" name="Rectangle 95"/>
            <p:cNvSpPr/>
            <p:nvPr/>
          </p:nvSpPr>
          <p:spPr bwMode="gray">
            <a:xfrm>
              <a:off x="5358813" y="4433542"/>
              <a:ext cx="78941" cy="204944"/>
            </a:xfrm>
            <a:prstGeom prst="rect">
              <a:avLst/>
            </a:prstGeom>
            <a:solidFill>
              <a:schemeClr val="accent1"/>
            </a:solidFill>
            <a:ln w="6350" algn="ctr">
              <a:noFill/>
              <a:miter lim="800000"/>
              <a:headEnd/>
              <a:tailEnd/>
            </a:ln>
          </p:spPr>
          <p:txBody>
            <a:bodyPr lIns="67482" tIns="53986" rIns="67482" bIns="53986" rtlCol="0" anchor="ctr"/>
            <a:lstStyle/>
            <a:p>
              <a:pPr algn="ctr">
                <a:spcBef>
                  <a:spcPct val="50000"/>
                </a:spcBef>
                <a:buClr>
                  <a:srgbClr val="F0AB00"/>
                </a:buClr>
                <a:buSzPct val="80000"/>
              </a:pPr>
              <a:endParaRPr lang="de-DE" kern="0" dirty="0">
                <a:solidFill>
                  <a:srgbClr val="000000"/>
                </a:solidFill>
                <a:ea typeface="Arial Unicode MS" pitchFamily="34" charset="-128"/>
                <a:cs typeface="Arial Unicode MS" pitchFamily="34" charset="-128"/>
              </a:endParaRPr>
            </a:p>
          </p:txBody>
        </p:sp>
        <p:sp>
          <p:nvSpPr>
            <p:cNvPr id="97" name="Rectangle 96"/>
            <p:cNvSpPr/>
            <p:nvPr/>
          </p:nvSpPr>
          <p:spPr bwMode="gray">
            <a:xfrm>
              <a:off x="5200239" y="4437142"/>
              <a:ext cx="78941" cy="194064"/>
            </a:xfrm>
            <a:prstGeom prst="rect">
              <a:avLst/>
            </a:prstGeom>
            <a:solidFill>
              <a:schemeClr val="accent1"/>
            </a:solidFill>
            <a:ln w="6350" algn="ctr">
              <a:noFill/>
              <a:miter lim="800000"/>
              <a:headEnd/>
              <a:tailEnd/>
            </a:ln>
          </p:spPr>
          <p:txBody>
            <a:bodyPr lIns="67482" tIns="53986" rIns="67482" bIns="53986" rtlCol="0" anchor="ctr"/>
            <a:lstStyle/>
            <a:p>
              <a:pPr algn="ctr">
                <a:spcBef>
                  <a:spcPct val="50000"/>
                </a:spcBef>
                <a:buClr>
                  <a:srgbClr val="F0AB00"/>
                </a:buClr>
                <a:buSzPct val="80000"/>
              </a:pPr>
              <a:endParaRPr lang="de-DE" kern="0" dirty="0">
                <a:solidFill>
                  <a:srgbClr val="000000"/>
                </a:solidFill>
                <a:ea typeface="Arial Unicode MS" pitchFamily="34" charset="-128"/>
                <a:cs typeface="Arial Unicode MS" pitchFamily="34" charset="-128"/>
              </a:endParaRPr>
            </a:p>
          </p:txBody>
        </p:sp>
        <p:pic>
          <p:nvPicPr>
            <p:cNvPr id="98" name="Picture 3"/>
            <p:cNvPicPr>
              <a:picLocks noChangeAspect="1" noChangeArrowheads="1"/>
            </p:cNvPicPr>
            <p:nvPr/>
          </p:nvPicPr>
          <p:blipFill>
            <a:blip r:embed="rId4" cstate="print">
              <a:clrChange>
                <a:clrFrom>
                  <a:srgbClr val="FFFFFF"/>
                </a:clrFrom>
                <a:clrTo>
                  <a:srgbClr val="FFFFFF">
                    <a:alpha val="0"/>
                  </a:srgbClr>
                </a:clrTo>
              </a:clrChange>
            </a:blip>
            <a:srcRect b="4604"/>
            <a:stretch>
              <a:fillRect/>
            </a:stretch>
          </p:blipFill>
          <p:spPr bwMode="auto">
            <a:xfrm>
              <a:off x="5132603" y="4422901"/>
              <a:ext cx="501811" cy="399924"/>
            </a:xfrm>
            <a:prstGeom prst="rect">
              <a:avLst/>
            </a:prstGeom>
            <a:noFill/>
            <a:ln w="9525">
              <a:noFill/>
              <a:miter lim="800000"/>
              <a:headEnd/>
              <a:tailEnd/>
            </a:ln>
          </p:spPr>
        </p:pic>
      </p:grpSp>
      <p:grpSp>
        <p:nvGrpSpPr>
          <p:cNvPr id="4" name="Group 139"/>
          <p:cNvGrpSpPr/>
          <p:nvPr/>
        </p:nvGrpSpPr>
        <p:grpSpPr>
          <a:xfrm>
            <a:off x="5264858" y="2890126"/>
            <a:ext cx="452527" cy="372310"/>
            <a:chOff x="5207094" y="2302230"/>
            <a:chExt cx="452527" cy="496427"/>
          </a:xfrm>
        </p:grpSpPr>
        <p:pic>
          <p:nvPicPr>
            <p:cNvPr id="141" name="Picture 4"/>
            <p:cNvPicPr>
              <a:picLocks noChangeAspect="1" noChangeArrowheads="1"/>
            </p:cNvPicPr>
            <p:nvPr/>
          </p:nvPicPr>
          <p:blipFill>
            <a:blip r:embed="rId5" cstate="print"/>
            <a:srcRect/>
            <a:stretch>
              <a:fillRect/>
            </a:stretch>
          </p:blipFill>
          <p:spPr bwMode="auto">
            <a:xfrm>
              <a:off x="5348288" y="2443163"/>
              <a:ext cx="173831" cy="221456"/>
            </a:xfrm>
            <a:prstGeom prst="rect">
              <a:avLst/>
            </a:prstGeom>
            <a:noFill/>
            <a:ln w="9525">
              <a:noFill/>
              <a:miter lim="800000"/>
              <a:headEnd/>
              <a:tailEnd/>
            </a:ln>
          </p:spPr>
        </p:pic>
        <p:sp>
          <p:nvSpPr>
            <p:cNvPr id="142" name="Right Arrow 141"/>
            <p:cNvSpPr/>
            <p:nvPr/>
          </p:nvSpPr>
          <p:spPr bwMode="gray">
            <a:xfrm>
              <a:off x="5207094" y="2488563"/>
              <a:ext cx="144000" cy="134511"/>
            </a:xfrm>
            <a:prstGeom prst="rightArrow">
              <a:avLst>
                <a:gd name="adj1" fmla="val 50000"/>
                <a:gd name="adj2" fmla="val 57821"/>
              </a:avLst>
            </a:prstGeom>
            <a:solidFill>
              <a:schemeClr val="accent1"/>
            </a:solidFill>
            <a:ln w="6350" algn="ctr">
              <a:noFill/>
              <a:miter lim="800000"/>
              <a:headEnd/>
              <a:tailEnd/>
            </a:ln>
          </p:spPr>
          <p:txBody>
            <a:bodyPr lIns="67482" tIns="53986" rIns="67482" bIns="53986" rtlCol="0" anchor="ctr"/>
            <a:lstStyle/>
            <a:p>
              <a:pPr algn="ctr">
                <a:spcBef>
                  <a:spcPct val="50000"/>
                </a:spcBef>
                <a:buClr>
                  <a:srgbClr val="F0AB00"/>
                </a:buClr>
                <a:buSzPct val="80000"/>
              </a:pPr>
              <a:endParaRPr lang="de-DE" kern="0" dirty="0">
                <a:solidFill>
                  <a:srgbClr val="000000"/>
                </a:solidFill>
                <a:ea typeface="Arial Unicode MS" pitchFamily="34" charset="-128"/>
                <a:cs typeface="Arial Unicode MS" pitchFamily="34" charset="-128"/>
              </a:endParaRPr>
            </a:p>
          </p:txBody>
        </p:sp>
        <p:sp>
          <p:nvSpPr>
            <p:cNvPr id="143" name="Right Arrow 142"/>
            <p:cNvSpPr/>
            <p:nvPr/>
          </p:nvSpPr>
          <p:spPr bwMode="gray">
            <a:xfrm flipH="1">
              <a:off x="5515621" y="2488563"/>
              <a:ext cx="144000" cy="134511"/>
            </a:xfrm>
            <a:prstGeom prst="rightArrow">
              <a:avLst>
                <a:gd name="adj1" fmla="val 50000"/>
                <a:gd name="adj2" fmla="val 57821"/>
              </a:avLst>
            </a:prstGeom>
            <a:solidFill>
              <a:schemeClr val="accent1"/>
            </a:solidFill>
            <a:ln w="6350" algn="ctr">
              <a:noFill/>
              <a:miter lim="800000"/>
              <a:headEnd/>
              <a:tailEnd/>
            </a:ln>
          </p:spPr>
          <p:txBody>
            <a:bodyPr lIns="67482" tIns="53986" rIns="67482" bIns="53986" rtlCol="0" anchor="ctr"/>
            <a:lstStyle/>
            <a:p>
              <a:pPr algn="ctr">
                <a:spcBef>
                  <a:spcPct val="50000"/>
                </a:spcBef>
                <a:buClr>
                  <a:srgbClr val="F0AB00"/>
                </a:buClr>
                <a:buSzPct val="80000"/>
              </a:pPr>
              <a:endParaRPr lang="de-DE" kern="0" dirty="0">
                <a:solidFill>
                  <a:srgbClr val="000000"/>
                </a:solidFill>
                <a:ea typeface="Arial Unicode MS" pitchFamily="34" charset="-128"/>
                <a:cs typeface="Arial Unicode MS" pitchFamily="34" charset="-128"/>
              </a:endParaRPr>
            </a:p>
          </p:txBody>
        </p:sp>
        <p:sp>
          <p:nvSpPr>
            <p:cNvPr id="145" name="Right Arrow 144"/>
            <p:cNvSpPr/>
            <p:nvPr/>
          </p:nvSpPr>
          <p:spPr bwMode="gray">
            <a:xfrm rot="5400000" flipH="1">
              <a:off x="5361343" y="2659401"/>
              <a:ext cx="144000" cy="134511"/>
            </a:xfrm>
            <a:prstGeom prst="rightArrow">
              <a:avLst>
                <a:gd name="adj1" fmla="val 50000"/>
                <a:gd name="adj2" fmla="val 57821"/>
              </a:avLst>
            </a:prstGeom>
            <a:solidFill>
              <a:schemeClr val="accent1"/>
            </a:solidFill>
            <a:ln w="6350" algn="ctr">
              <a:noFill/>
              <a:miter lim="800000"/>
              <a:headEnd/>
              <a:tailEnd/>
            </a:ln>
          </p:spPr>
          <p:txBody>
            <a:bodyPr lIns="67482" tIns="53986" rIns="67482" bIns="53986" rtlCol="0" anchor="ctr"/>
            <a:lstStyle/>
            <a:p>
              <a:pPr algn="ctr">
                <a:spcBef>
                  <a:spcPct val="50000"/>
                </a:spcBef>
                <a:buClr>
                  <a:srgbClr val="F0AB00"/>
                </a:buClr>
                <a:buSzPct val="80000"/>
              </a:pPr>
              <a:endParaRPr lang="de-DE" kern="0" dirty="0">
                <a:solidFill>
                  <a:srgbClr val="000000"/>
                </a:solidFill>
                <a:ea typeface="Arial Unicode MS" pitchFamily="34" charset="-128"/>
                <a:cs typeface="Arial Unicode MS" pitchFamily="34" charset="-128"/>
              </a:endParaRPr>
            </a:p>
          </p:txBody>
        </p:sp>
        <p:sp>
          <p:nvSpPr>
            <p:cNvPr id="152" name="Right Arrow 151"/>
            <p:cNvSpPr/>
            <p:nvPr/>
          </p:nvSpPr>
          <p:spPr bwMode="gray">
            <a:xfrm rot="16200000" flipH="1" flipV="1">
              <a:off x="5361343" y="2306974"/>
              <a:ext cx="144000" cy="134511"/>
            </a:xfrm>
            <a:prstGeom prst="rightArrow">
              <a:avLst>
                <a:gd name="adj1" fmla="val 50000"/>
                <a:gd name="adj2" fmla="val 57821"/>
              </a:avLst>
            </a:prstGeom>
            <a:solidFill>
              <a:schemeClr val="accent1"/>
            </a:solidFill>
            <a:ln w="6350" algn="ctr">
              <a:noFill/>
              <a:miter lim="800000"/>
              <a:headEnd/>
              <a:tailEnd/>
            </a:ln>
          </p:spPr>
          <p:txBody>
            <a:bodyPr lIns="67482" tIns="53986" rIns="67482" bIns="53986" rtlCol="0" anchor="ctr"/>
            <a:lstStyle/>
            <a:p>
              <a:pPr algn="ctr">
                <a:spcBef>
                  <a:spcPct val="50000"/>
                </a:spcBef>
                <a:buClr>
                  <a:srgbClr val="F0AB00"/>
                </a:buClr>
                <a:buSzPct val="80000"/>
              </a:pPr>
              <a:endParaRPr lang="de-DE" kern="0" dirty="0">
                <a:solidFill>
                  <a:srgbClr val="000000"/>
                </a:solidFill>
                <a:ea typeface="Arial Unicode MS" pitchFamily="34" charset="-128"/>
                <a:cs typeface="Arial Unicode MS" pitchFamily="34" charset="-128"/>
              </a:endParaRPr>
            </a:p>
          </p:txBody>
        </p:sp>
      </p:grpSp>
      <p:grpSp>
        <p:nvGrpSpPr>
          <p:cNvPr id="5" name="Group 263"/>
          <p:cNvGrpSpPr/>
          <p:nvPr/>
        </p:nvGrpSpPr>
        <p:grpSpPr>
          <a:xfrm>
            <a:off x="5224062" y="3969865"/>
            <a:ext cx="534119" cy="357658"/>
            <a:chOff x="5199101" y="4548748"/>
            <a:chExt cx="534119" cy="476892"/>
          </a:xfrm>
        </p:grpSpPr>
        <p:pic>
          <p:nvPicPr>
            <p:cNvPr id="153" name="Picture 2"/>
            <p:cNvPicPr>
              <a:picLocks noChangeAspect="1" noChangeArrowheads="1"/>
            </p:cNvPicPr>
            <p:nvPr/>
          </p:nvPicPr>
          <p:blipFill>
            <a:blip r:embed="rId6" cstate="print"/>
            <a:srcRect/>
            <a:stretch>
              <a:fillRect/>
            </a:stretch>
          </p:blipFill>
          <p:spPr bwMode="auto">
            <a:xfrm>
              <a:off x="5199101" y="4548748"/>
              <a:ext cx="534119" cy="476892"/>
            </a:xfrm>
            <a:prstGeom prst="rect">
              <a:avLst/>
            </a:prstGeom>
            <a:noFill/>
            <a:ln w="9525">
              <a:noFill/>
              <a:miter lim="800000"/>
              <a:headEnd/>
              <a:tailEnd/>
            </a:ln>
          </p:spPr>
        </p:pic>
        <p:sp>
          <p:nvSpPr>
            <p:cNvPr id="154" name="Rectangle 153"/>
            <p:cNvSpPr/>
            <p:nvPr/>
          </p:nvSpPr>
          <p:spPr bwMode="gray">
            <a:xfrm>
              <a:off x="5388547" y="4560744"/>
              <a:ext cx="165934" cy="144000"/>
            </a:xfrm>
            <a:prstGeom prst="rect">
              <a:avLst/>
            </a:prstGeom>
            <a:solidFill>
              <a:schemeClr val="accent1"/>
            </a:solidFill>
            <a:ln w="6350" algn="ctr">
              <a:noFill/>
              <a:miter lim="800000"/>
              <a:headEnd/>
              <a:tailEnd/>
            </a:ln>
          </p:spPr>
          <p:txBody>
            <a:bodyPr lIns="67482" tIns="53986" rIns="67482" bIns="53986" rtlCol="0" anchor="ctr"/>
            <a:lstStyle/>
            <a:p>
              <a:pPr algn="ctr">
                <a:spcBef>
                  <a:spcPct val="50000"/>
                </a:spcBef>
                <a:buClr>
                  <a:srgbClr val="F0AB00"/>
                </a:buClr>
                <a:buSzPct val="80000"/>
              </a:pPr>
              <a:endParaRPr lang="de-DE" kern="0" dirty="0">
                <a:solidFill>
                  <a:srgbClr val="000000"/>
                </a:solidFill>
                <a:ea typeface="Arial Unicode MS" pitchFamily="34" charset="-128"/>
                <a:cs typeface="Arial Unicode MS" pitchFamily="34" charset="-128"/>
              </a:endParaRPr>
            </a:p>
          </p:txBody>
        </p:sp>
      </p:grpSp>
      <p:grpSp>
        <p:nvGrpSpPr>
          <p:cNvPr id="6" name="Group 261"/>
          <p:cNvGrpSpPr/>
          <p:nvPr/>
        </p:nvGrpSpPr>
        <p:grpSpPr>
          <a:xfrm>
            <a:off x="5167258" y="2423415"/>
            <a:ext cx="647724" cy="337347"/>
            <a:chOff x="5126612" y="2486751"/>
            <a:chExt cx="647724" cy="449809"/>
          </a:xfrm>
        </p:grpSpPr>
        <p:pic>
          <p:nvPicPr>
            <p:cNvPr id="155" name="Picture 1"/>
            <p:cNvPicPr>
              <a:picLocks noChangeAspect="1" noChangeArrowheads="1"/>
            </p:cNvPicPr>
            <p:nvPr/>
          </p:nvPicPr>
          <p:blipFill>
            <a:blip r:embed="rId7" cstate="print"/>
            <a:srcRect/>
            <a:stretch>
              <a:fillRect/>
            </a:stretch>
          </p:blipFill>
          <p:spPr bwMode="auto">
            <a:xfrm>
              <a:off x="5126612" y="2486751"/>
              <a:ext cx="647724" cy="449809"/>
            </a:xfrm>
            <a:prstGeom prst="rect">
              <a:avLst/>
            </a:prstGeom>
            <a:noFill/>
            <a:ln w="9525">
              <a:noFill/>
              <a:miter lim="800000"/>
              <a:headEnd/>
              <a:tailEnd/>
            </a:ln>
          </p:spPr>
        </p:pic>
        <p:sp>
          <p:nvSpPr>
            <p:cNvPr id="157" name="Rectangle 156"/>
            <p:cNvSpPr/>
            <p:nvPr/>
          </p:nvSpPr>
          <p:spPr bwMode="gray">
            <a:xfrm>
              <a:off x="5486721" y="2694092"/>
              <a:ext cx="18000" cy="130969"/>
            </a:xfrm>
            <a:prstGeom prst="rect">
              <a:avLst/>
            </a:prstGeom>
            <a:solidFill>
              <a:schemeClr val="accent1"/>
            </a:solidFill>
            <a:ln w="6350" algn="ctr">
              <a:noFill/>
              <a:miter lim="800000"/>
              <a:headEnd/>
              <a:tailEnd/>
            </a:ln>
          </p:spPr>
          <p:txBody>
            <a:bodyPr lIns="67482" tIns="53986" rIns="67482" bIns="53986" rtlCol="0" anchor="ctr"/>
            <a:lstStyle/>
            <a:p>
              <a:pPr algn="ctr">
                <a:spcBef>
                  <a:spcPct val="50000"/>
                </a:spcBef>
                <a:buClr>
                  <a:srgbClr val="F0AB00"/>
                </a:buClr>
                <a:buSzPct val="80000"/>
              </a:pPr>
              <a:endParaRPr lang="de-DE" kern="0" dirty="0">
                <a:solidFill>
                  <a:srgbClr val="000000"/>
                </a:solidFill>
                <a:ea typeface="Arial Unicode MS" pitchFamily="34" charset="-128"/>
                <a:cs typeface="Arial Unicode MS" pitchFamily="34" charset="-128"/>
              </a:endParaRPr>
            </a:p>
          </p:txBody>
        </p:sp>
      </p:grpSp>
      <p:grpSp>
        <p:nvGrpSpPr>
          <p:cNvPr id="8" name="Group 262"/>
          <p:cNvGrpSpPr/>
          <p:nvPr/>
        </p:nvGrpSpPr>
        <p:grpSpPr>
          <a:xfrm>
            <a:off x="5180304" y="3498122"/>
            <a:ext cx="618789" cy="294088"/>
            <a:chOff x="5135540" y="3844545"/>
            <a:chExt cx="737445" cy="467321"/>
          </a:xfrm>
        </p:grpSpPr>
        <p:grpSp>
          <p:nvGrpSpPr>
            <p:cNvPr id="9" name="Group 207"/>
            <p:cNvGrpSpPr/>
            <p:nvPr/>
          </p:nvGrpSpPr>
          <p:grpSpPr>
            <a:xfrm>
              <a:off x="5135540" y="3844545"/>
              <a:ext cx="737445" cy="467321"/>
              <a:chOff x="6531932" y="4180566"/>
              <a:chExt cx="1912742" cy="712379"/>
            </a:xfrm>
          </p:grpSpPr>
          <p:sp>
            <p:nvSpPr>
              <p:cNvPr id="160" name="Rectangle 208"/>
              <p:cNvSpPr/>
              <p:nvPr/>
            </p:nvSpPr>
            <p:spPr bwMode="auto">
              <a:xfrm>
                <a:off x="6531932" y="4180566"/>
                <a:ext cx="712379" cy="712379"/>
              </a:xfrm>
              <a:prstGeom prst="rect">
                <a:avLst/>
              </a:prstGeom>
              <a:solidFill>
                <a:sysClr val="windowText" lastClr="000000"/>
              </a:solidFill>
              <a:ln w="19050" cap="flat" cmpd="sng" algn="ctr">
                <a:solidFill>
                  <a:srgbClr val="3B3B3B"/>
                </a:solidFill>
                <a:prstDash val="solid"/>
                <a:round/>
                <a:headEnd type="none" w="med" len="med"/>
                <a:tailEnd type="none" w="med" len="med"/>
              </a:ln>
              <a:effectLst/>
            </p:spPr>
            <p:txBody>
              <a:bodyPr vert="horz" wrap="square" lIns="70108" tIns="35054" rIns="70108" bIns="35054" numCol="1" rtlCol="0" anchor="ctr" anchorCtr="0" compatLnSpc="1">
                <a:prstTxWarp prst="textNoShape">
                  <a:avLst/>
                </a:prstTxWarp>
              </a:bodyPr>
              <a:lstStyle/>
              <a:p>
                <a:pPr defTabSz="834507">
                  <a:defRPr/>
                </a:pPr>
                <a:endParaRPr lang="en-US" kern="0" dirty="0">
                  <a:solidFill>
                    <a:sysClr val="windowText" lastClr="000000"/>
                  </a:solidFill>
                </a:endParaRPr>
              </a:p>
            </p:txBody>
          </p:sp>
          <p:sp>
            <p:nvSpPr>
              <p:cNvPr id="161" name="Rectangle 209"/>
              <p:cNvSpPr/>
              <p:nvPr/>
            </p:nvSpPr>
            <p:spPr bwMode="auto">
              <a:xfrm>
                <a:off x="7734069" y="4559804"/>
                <a:ext cx="311883" cy="322511"/>
              </a:xfrm>
              <a:prstGeom prst="rect">
                <a:avLst/>
              </a:prstGeom>
              <a:solidFill>
                <a:sysClr val="windowText" lastClr="000000"/>
              </a:solidFill>
              <a:ln w="19050" cap="flat" cmpd="sng" algn="ctr">
                <a:noFill/>
                <a:prstDash val="solid"/>
                <a:round/>
                <a:headEnd type="none" w="med" len="med"/>
                <a:tailEnd type="none" w="med" len="med"/>
              </a:ln>
              <a:effectLst/>
            </p:spPr>
            <p:txBody>
              <a:bodyPr vert="horz" wrap="square" lIns="70108" tIns="35054" rIns="70108" bIns="35054" numCol="1" rtlCol="0" anchor="ctr" anchorCtr="0" compatLnSpc="1">
                <a:prstTxWarp prst="textNoShape">
                  <a:avLst/>
                </a:prstTxWarp>
              </a:bodyPr>
              <a:lstStyle/>
              <a:p>
                <a:pPr defTabSz="834507">
                  <a:defRPr/>
                </a:pPr>
                <a:endParaRPr lang="en-US" kern="0" dirty="0">
                  <a:solidFill>
                    <a:sysClr val="windowText" lastClr="000000"/>
                  </a:solidFill>
                </a:endParaRPr>
              </a:p>
            </p:txBody>
          </p:sp>
          <p:grpSp>
            <p:nvGrpSpPr>
              <p:cNvPr id="10" name="Group 256"/>
              <p:cNvGrpSpPr/>
              <p:nvPr/>
            </p:nvGrpSpPr>
            <p:grpSpPr>
              <a:xfrm>
                <a:off x="8115086" y="4189424"/>
                <a:ext cx="320763" cy="331384"/>
                <a:chOff x="8801973" y="4113024"/>
                <a:chExt cx="317213" cy="334041"/>
              </a:xfrm>
            </p:grpSpPr>
            <p:sp>
              <p:nvSpPr>
                <p:cNvPr id="187" name="Rectangle 233"/>
                <p:cNvSpPr/>
                <p:nvPr/>
              </p:nvSpPr>
              <p:spPr bwMode="auto">
                <a:xfrm>
                  <a:off x="8801973" y="4113024"/>
                  <a:ext cx="138230" cy="146204"/>
                </a:xfrm>
                <a:prstGeom prst="rect">
                  <a:avLst/>
                </a:prstGeom>
                <a:solidFill>
                  <a:sysClr val="windowText" lastClr="000000"/>
                </a:solidFill>
                <a:ln w="19050" cap="flat" cmpd="sng" algn="ctr">
                  <a:noFill/>
                  <a:prstDash val="solid"/>
                  <a:round/>
                  <a:headEnd type="none" w="med" len="med"/>
                  <a:tailEnd type="none" w="med" len="med"/>
                </a:ln>
                <a:effectLst/>
              </p:spPr>
              <p:txBody>
                <a:bodyPr vert="horz" wrap="square" lIns="70108" tIns="35054" rIns="70108" bIns="35054" numCol="1" rtlCol="0" anchor="ctr" anchorCtr="0" compatLnSpc="1">
                  <a:prstTxWarp prst="textNoShape">
                    <a:avLst/>
                  </a:prstTxWarp>
                </a:bodyPr>
                <a:lstStyle/>
                <a:p>
                  <a:pPr defTabSz="834507">
                    <a:defRPr/>
                  </a:pPr>
                  <a:endParaRPr lang="en-US" kern="0" dirty="0">
                    <a:solidFill>
                      <a:sysClr val="windowText" lastClr="000000"/>
                    </a:solidFill>
                  </a:endParaRPr>
                </a:p>
              </p:txBody>
            </p:sp>
            <p:sp>
              <p:nvSpPr>
                <p:cNvPr id="188" name="Rectangle 234"/>
                <p:cNvSpPr/>
                <p:nvPr/>
              </p:nvSpPr>
              <p:spPr bwMode="auto">
                <a:xfrm>
                  <a:off x="8980956" y="4113024"/>
                  <a:ext cx="138230" cy="146204"/>
                </a:xfrm>
                <a:prstGeom prst="rect">
                  <a:avLst/>
                </a:prstGeom>
                <a:solidFill>
                  <a:sysClr val="windowText" lastClr="000000"/>
                </a:solidFill>
                <a:ln w="19050" cap="flat" cmpd="sng" algn="ctr">
                  <a:noFill/>
                  <a:prstDash val="solid"/>
                  <a:round/>
                  <a:headEnd type="none" w="med" len="med"/>
                  <a:tailEnd type="none" w="med" len="med"/>
                </a:ln>
                <a:effectLst/>
              </p:spPr>
              <p:txBody>
                <a:bodyPr vert="horz" wrap="square" lIns="70108" tIns="35054" rIns="70108" bIns="35054" numCol="1" rtlCol="0" anchor="ctr" anchorCtr="0" compatLnSpc="1">
                  <a:prstTxWarp prst="textNoShape">
                    <a:avLst/>
                  </a:prstTxWarp>
                </a:bodyPr>
                <a:lstStyle/>
                <a:p>
                  <a:pPr defTabSz="834507">
                    <a:defRPr/>
                  </a:pPr>
                  <a:endParaRPr lang="en-US" kern="0" dirty="0">
                    <a:solidFill>
                      <a:sysClr val="windowText" lastClr="000000"/>
                    </a:solidFill>
                  </a:endParaRPr>
                </a:p>
              </p:txBody>
            </p:sp>
            <p:sp>
              <p:nvSpPr>
                <p:cNvPr id="189" name="Rectangle 235"/>
                <p:cNvSpPr/>
                <p:nvPr/>
              </p:nvSpPr>
              <p:spPr bwMode="auto">
                <a:xfrm>
                  <a:off x="8801973" y="4300861"/>
                  <a:ext cx="138230" cy="146204"/>
                </a:xfrm>
                <a:prstGeom prst="rect">
                  <a:avLst/>
                </a:prstGeom>
                <a:solidFill>
                  <a:sysClr val="windowText" lastClr="000000"/>
                </a:solidFill>
                <a:ln w="19050" cap="flat" cmpd="sng" algn="ctr">
                  <a:noFill/>
                  <a:prstDash val="solid"/>
                  <a:round/>
                  <a:headEnd type="none" w="med" len="med"/>
                  <a:tailEnd type="none" w="med" len="med"/>
                </a:ln>
                <a:effectLst/>
              </p:spPr>
              <p:txBody>
                <a:bodyPr vert="horz" wrap="square" lIns="70108" tIns="35054" rIns="70108" bIns="35054" numCol="1" rtlCol="0" anchor="ctr" anchorCtr="0" compatLnSpc="1">
                  <a:prstTxWarp prst="textNoShape">
                    <a:avLst/>
                  </a:prstTxWarp>
                </a:bodyPr>
                <a:lstStyle/>
                <a:p>
                  <a:pPr defTabSz="834507">
                    <a:defRPr/>
                  </a:pPr>
                  <a:endParaRPr lang="en-US" kern="0" dirty="0">
                    <a:solidFill>
                      <a:sysClr val="windowText" lastClr="000000"/>
                    </a:solidFill>
                  </a:endParaRPr>
                </a:p>
              </p:txBody>
            </p:sp>
            <p:sp>
              <p:nvSpPr>
                <p:cNvPr id="190" name="Rectangle 236"/>
                <p:cNvSpPr/>
                <p:nvPr/>
              </p:nvSpPr>
              <p:spPr bwMode="auto">
                <a:xfrm>
                  <a:off x="8980956" y="4300861"/>
                  <a:ext cx="138230" cy="146204"/>
                </a:xfrm>
                <a:prstGeom prst="rect">
                  <a:avLst/>
                </a:prstGeom>
                <a:solidFill>
                  <a:sysClr val="windowText" lastClr="000000"/>
                </a:solidFill>
                <a:ln w="19050" cap="flat" cmpd="sng" algn="ctr">
                  <a:noFill/>
                  <a:prstDash val="solid"/>
                  <a:round/>
                  <a:headEnd type="none" w="med" len="med"/>
                  <a:tailEnd type="none" w="med" len="med"/>
                </a:ln>
                <a:effectLst/>
              </p:spPr>
              <p:txBody>
                <a:bodyPr vert="horz" wrap="square" lIns="70108" tIns="35054" rIns="70108" bIns="35054" numCol="1" rtlCol="0" anchor="ctr" anchorCtr="0" compatLnSpc="1">
                  <a:prstTxWarp prst="textNoShape">
                    <a:avLst/>
                  </a:prstTxWarp>
                </a:bodyPr>
                <a:lstStyle/>
                <a:p>
                  <a:pPr defTabSz="834507">
                    <a:defRPr/>
                  </a:pPr>
                  <a:endParaRPr lang="en-US" kern="0" dirty="0">
                    <a:solidFill>
                      <a:sysClr val="windowText" lastClr="000000"/>
                    </a:solidFill>
                  </a:endParaRPr>
                </a:p>
              </p:txBody>
            </p:sp>
          </p:grpSp>
          <p:grpSp>
            <p:nvGrpSpPr>
              <p:cNvPr id="11" name="Group 257"/>
              <p:cNvGrpSpPr/>
              <p:nvPr/>
            </p:nvGrpSpPr>
            <p:grpSpPr>
              <a:xfrm>
                <a:off x="8116840" y="4575744"/>
                <a:ext cx="139998" cy="129364"/>
                <a:chOff x="9260956" y="4669465"/>
                <a:chExt cx="139998" cy="129364"/>
              </a:xfrm>
              <a:solidFill>
                <a:srgbClr val="6EA0B0">
                  <a:lumMod val="50000"/>
                </a:srgbClr>
              </a:solidFill>
            </p:grpSpPr>
            <p:sp>
              <p:nvSpPr>
                <p:cNvPr id="183" name="Rectangle 229"/>
                <p:cNvSpPr/>
                <p:nvPr/>
              </p:nvSpPr>
              <p:spPr bwMode="auto">
                <a:xfrm>
                  <a:off x="9260956" y="4669465"/>
                  <a:ext cx="56709" cy="53163"/>
                </a:xfrm>
                <a:prstGeom prst="rect">
                  <a:avLst/>
                </a:prstGeom>
                <a:solidFill>
                  <a:sysClr val="windowText" lastClr="000000"/>
                </a:solidFill>
                <a:ln w="19050" cap="flat" cmpd="sng" algn="ctr">
                  <a:noFill/>
                  <a:prstDash val="solid"/>
                  <a:round/>
                  <a:headEnd type="none" w="med" len="med"/>
                  <a:tailEnd type="none" w="med" len="med"/>
                </a:ln>
                <a:effectLst/>
              </p:spPr>
              <p:txBody>
                <a:bodyPr vert="horz" wrap="square" lIns="70108" tIns="35054" rIns="70108" bIns="35054" numCol="1" rtlCol="0" anchor="ctr" anchorCtr="0" compatLnSpc="1">
                  <a:prstTxWarp prst="textNoShape">
                    <a:avLst/>
                  </a:prstTxWarp>
                </a:bodyPr>
                <a:lstStyle/>
                <a:p>
                  <a:pPr defTabSz="834507">
                    <a:defRPr/>
                  </a:pPr>
                  <a:endParaRPr lang="en-US" kern="0" dirty="0">
                    <a:solidFill>
                      <a:sysClr val="windowText" lastClr="000000"/>
                    </a:solidFill>
                  </a:endParaRPr>
                </a:p>
              </p:txBody>
            </p:sp>
            <p:sp>
              <p:nvSpPr>
                <p:cNvPr id="184" name="Rectangle 230"/>
                <p:cNvSpPr/>
                <p:nvPr/>
              </p:nvSpPr>
              <p:spPr bwMode="auto">
                <a:xfrm>
                  <a:off x="9344245" y="4669465"/>
                  <a:ext cx="56709" cy="53163"/>
                </a:xfrm>
                <a:prstGeom prst="rect">
                  <a:avLst/>
                </a:prstGeom>
                <a:solidFill>
                  <a:sysClr val="windowText" lastClr="000000"/>
                </a:solidFill>
                <a:ln w="19050" cap="flat" cmpd="sng" algn="ctr">
                  <a:noFill/>
                  <a:prstDash val="solid"/>
                  <a:round/>
                  <a:headEnd type="none" w="med" len="med"/>
                  <a:tailEnd type="none" w="med" len="med"/>
                </a:ln>
                <a:effectLst/>
              </p:spPr>
              <p:txBody>
                <a:bodyPr vert="horz" wrap="square" lIns="70108" tIns="35054" rIns="70108" bIns="35054" numCol="1" rtlCol="0" anchor="ctr" anchorCtr="0" compatLnSpc="1">
                  <a:prstTxWarp prst="textNoShape">
                    <a:avLst/>
                  </a:prstTxWarp>
                </a:bodyPr>
                <a:lstStyle/>
                <a:p>
                  <a:pPr defTabSz="834507">
                    <a:defRPr/>
                  </a:pPr>
                  <a:endParaRPr lang="en-US" kern="0" dirty="0">
                    <a:solidFill>
                      <a:sysClr val="windowText" lastClr="000000"/>
                    </a:solidFill>
                  </a:endParaRPr>
                </a:p>
              </p:txBody>
            </p:sp>
            <p:sp>
              <p:nvSpPr>
                <p:cNvPr id="185" name="Rectangle 231"/>
                <p:cNvSpPr/>
                <p:nvPr/>
              </p:nvSpPr>
              <p:spPr bwMode="auto">
                <a:xfrm>
                  <a:off x="9260956" y="4745666"/>
                  <a:ext cx="56709" cy="53163"/>
                </a:xfrm>
                <a:prstGeom prst="rect">
                  <a:avLst/>
                </a:prstGeom>
                <a:solidFill>
                  <a:sysClr val="windowText" lastClr="000000"/>
                </a:solidFill>
                <a:ln w="19050" cap="flat" cmpd="sng" algn="ctr">
                  <a:noFill/>
                  <a:prstDash val="solid"/>
                  <a:round/>
                  <a:headEnd type="none" w="med" len="med"/>
                  <a:tailEnd type="none" w="med" len="med"/>
                </a:ln>
                <a:effectLst/>
              </p:spPr>
              <p:txBody>
                <a:bodyPr vert="horz" wrap="square" lIns="70108" tIns="35054" rIns="70108" bIns="35054" numCol="1" rtlCol="0" anchor="ctr" anchorCtr="0" compatLnSpc="1">
                  <a:prstTxWarp prst="textNoShape">
                    <a:avLst/>
                  </a:prstTxWarp>
                </a:bodyPr>
                <a:lstStyle/>
                <a:p>
                  <a:pPr defTabSz="834507">
                    <a:defRPr/>
                  </a:pPr>
                  <a:endParaRPr lang="en-US" kern="0" dirty="0">
                    <a:solidFill>
                      <a:sysClr val="windowText" lastClr="000000"/>
                    </a:solidFill>
                  </a:endParaRPr>
                </a:p>
              </p:txBody>
            </p:sp>
            <p:sp>
              <p:nvSpPr>
                <p:cNvPr id="186" name="Rectangle 232"/>
                <p:cNvSpPr/>
                <p:nvPr/>
              </p:nvSpPr>
              <p:spPr bwMode="auto">
                <a:xfrm>
                  <a:off x="9344245" y="4745666"/>
                  <a:ext cx="56709" cy="53163"/>
                </a:xfrm>
                <a:prstGeom prst="rect">
                  <a:avLst/>
                </a:prstGeom>
                <a:solidFill>
                  <a:sysClr val="windowText" lastClr="000000"/>
                </a:solidFill>
                <a:ln w="19050" cap="flat" cmpd="sng" algn="ctr">
                  <a:noFill/>
                  <a:prstDash val="solid"/>
                  <a:round/>
                  <a:headEnd type="none" w="med" len="med"/>
                  <a:tailEnd type="none" w="med" len="med"/>
                </a:ln>
                <a:effectLst/>
              </p:spPr>
              <p:txBody>
                <a:bodyPr vert="horz" wrap="square" lIns="70108" tIns="35054" rIns="70108" bIns="35054" numCol="1" rtlCol="0" anchor="ctr" anchorCtr="0" compatLnSpc="1">
                  <a:prstTxWarp prst="textNoShape">
                    <a:avLst/>
                  </a:prstTxWarp>
                </a:bodyPr>
                <a:lstStyle/>
                <a:p>
                  <a:pPr defTabSz="834507">
                    <a:defRPr/>
                  </a:pPr>
                  <a:endParaRPr lang="en-US" kern="0" dirty="0">
                    <a:solidFill>
                      <a:sysClr val="windowText" lastClr="000000"/>
                    </a:solidFill>
                  </a:endParaRPr>
                </a:p>
              </p:txBody>
            </p:sp>
          </p:grpSp>
          <p:grpSp>
            <p:nvGrpSpPr>
              <p:cNvPr id="12" name="Group 258"/>
              <p:cNvGrpSpPr/>
              <p:nvPr/>
            </p:nvGrpSpPr>
            <p:grpSpPr>
              <a:xfrm>
                <a:off x="8301138" y="4568655"/>
                <a:ext cx="139998" cy="129364"/>
                <a:chOff x="9260956" y="4669465"/>
                <a:chExt cx="139998" cy="129364"/>
              </a:xfrm>
              <a:solidFill>
                <a:srgbClr val="6EA0B0">
                  <a:lumMod val="50000"/>
                </a:srgbClr>
              </a:solidFill>
            </p:grpSpPr>
            <p:sp>
              <p:nvSpPr>
                <p:cNvPr id="179" name="Rectangle 225"/>
                <p:cNvSpPr/>
                <p:nvPr/>
              </p:nvSpPr>
              <p:spPr bwMode="auto">
                <a:xfrm>
                  <a:off x="9260956" y="4669465"/>
                  <a:ext cx="56709" cy="53163"/>
                </a:xfrm>
                <a:prstGeom prst="rect">
                  <a:avLst/>
                </a:prstGeom>
                <a:solidFill>
                  <a:sysClr val="windowText" lastClr="000000"/>
                </a:solidFill>
                <a:ln w="19050" cap="flat" cmpd="sng" algn="ctr">
                  <a:noFill/>
                  <a:prstDash val="solid"/>
                  <a:round/>
                  <a:headEnd type="none" w="med" len="med"/>
                  <a:tailEnd type="none" w="med" len="med"/>
                </a:ln>
                <a:effectLst/>
              </p:spPr>
              <p:txBody>
                <a:bodyPr vert="horz" wrap="square" lIns="70108" tIns="35054" rIns="70108" bIns="35054" numCol="1" rtlCol="0" anchor="ctr" anchorCtr="0" compatLnSpc="1">
                  <a:prstTxWarp prst="textNoShape">
                    <a:avLst/>
                  </a:prstTxWarp>
                </a:bodyPr>
                <a:lstStyle/>
                <a:p>
                  <a:pPr defTabSz="834507">
                    <a:defRPr/>
                  </a:pPr>
                  <a:endParaRPr lang="en-US" kern="0" dirty="0">
                    <a:solidFill>
                      <a:sysClr val="windowText" lastClr="000000"/>
                    </a:solidFill>
                  </a:endParaRPr>
                </a:p>
              </p:txBody>
            </p:sp>
            <p:sp>
              <p:nvSpPr>
                <p:cNvPr id="180" name="Rectangle 226"/>
                <p:cNvSpPr/>
                <p:nvPr/>
              </p:nvSpPr>
              <p:spPr bwMode="auto">
                <a:xfrm>
                  <a:off x="9344245" y="4669465"/>
                  <a:ext cx="56709" cy="53163"/>
                </a:xfrm>
                <a:prstGeom prst="rect">
                  <a:avLst/>
                </a:prstGeom>
                <a:solidFill>
                  <a:sysClr val="windowText" lastClr="000000"/>
                </a:solidFill>
                <a:ln w="19050" cap="flat" cmpd="sng" algn="ctr">
                  <a:noFill/>
                  <a:prstDash val="solid"/>
                  <a:round/>
                  <a:headEnd type="none" w="med" len="med"/>
                  <a:tailEnd type="none" w="med" len="med"/>
                </a:ln>
                <a:effectLst/>
              </p:spPr>
              <p:txBody>
                <a:bodyPr vert="horz" wrap="square" lIns="70108" tIns="35054" rIns="70108" bIns="35054" numCol="1" rtlCol="0" anchor="ctr" anchorCtr="0" compatLnSpc="1">
                  <a:prstTxWarp prst="textNoShape">
                    <a:avLst/>
                  </a:prstTxWarp>
                </a:bodyPr>
                <a:lstStyle/>
                <a:p>
                  <a:pPr defTabSz="834507">
                    <a:defRPr/>
                  </a:pPr>
                  <a:endParaRPr lang="en-US" kern="0" dirty="0">
                    <a:solidFill>
                      <a:sysClr val="windowText" lastClr="000000"/>
                    </a:solidFill>
                  </a:endParaRPr>
                </a:p>
              </p:txBody>
            </p:sp>
            <p:sp>
              <p:nvSpPr>
                <p:cNvPr id="181" name="Rectangle 227"/>
                <p:cNvSpPr/>
                <p:nvPr/>
              </p:nvSpPr>
              <p:spPr bwMode="auto">
                <a:xfrm>
                  <a:off x="9260956" y="4745666"/>
                  <a:ext cx="56709" cy="53163"/>
                </a:xfrm>
                <a:prstGeom prst="rect">
                  <a:avLst/>
                </a:prstGeom>
                <a:solidFill>
                  <a:sysClr val="windowText" lastClr="000000"/>
                </a:solidFill>
                <a:ln w="19050" cap="flat" cmpd="sng" algn="ctr">
                  <a:noFill/>
                  <a:prstDash val="solid"/>
                  <a:round/>
                  <a:headEnd type="none" w="med" len="med"/>
                  <a:tailEnd type="none" w="med" len="med"/>
                </a:ln>
                <a:effectLst/>
              </p:spPr>
              <p:txBody>
                <a:bodyPr vert="horz" wrap="square" lIns="70108" tIns="35054" rIns="70108" bIns="35054" numCol="1" rtlCol="0" anchor="ctr" anchorCtr="0" compatLnSpc="1">
                  <a:prstTxWarp prst="textNoShape">
                    <a:avLst/>
                  </a:prstTxWarp>
                </a:bodyPr>
                <a:lstStyle/>
                <a:p>
                  <a:pPr defTabSz="834507">
                    <a:defRPr/>
                  </a:pPr>
                  <a:endParaRPr lang="en-US" kern="0" dirty="0">
                    <a:solidFill>
                      <a:sysClr val="windowText" lastClr="000000"/>
                    </a:solidFill>
                  </a:endParaRPr>
                </a:p>
              </p:txBody>
            </p:sp>
            <p:sp>
              <p:nvSpPr>
                <p:cNvPr id="182" name="Rectangle 228"/>
                <p:cNvSpPr/>
                <p:nvPr/>
              </p:nvSpPr>
              <p:spPr bwMode="auto">
                <a:xfrm>
                  <a:off x="9344245" y="4745666"/>
                  <a:ext cx="56709" cy="53163"/>
                </a:xfrm>
                <a:prstGeom prst="rect">
                  <a:avLst/>
                </a:prstGeom>
                <a:solidFill>
                  <a:sysClr val="windowText" lastClr="000000"/>
                </a:solidFill>
                <a:ln w="19050" cap="flat" cmpd="sng" algn="ctr">
                  <a:noFill/>
                  <a:prstDash val="solid"/>
                  <a:round/>
                  <a:headEnd type="none" w="med" len="med"/>
                  <a:tailEnd type="none" w="med" len="med"/>
                </a:ln>
                <a:effectLst/>
              </p:spPr>
              <p:txBody>
                <a:bodyPr vert="horz" wrap="square" lIns="70108" tIns="35054" rIns="70108" bIns="35054" numCol="1" rtlCol="0" anchor="ctr" anchorCtr="0" compatLnSpc="1">
                  <a:prstTxWarp prst="textNoShape">
                    <a:avLst/>
                  </a:prstTxWarp>
                </a:bodyPr>
                <a:lstStyle/>
                <a:p>
                  <a:pPr defTabSz="834507">
                    <a:defRPr/>
                  </a:pPr>
                  <a:endParaRPr lang="en-US" kern="0" dirty="0">
                    <a:solidFill>
                      <a:sysClr val="windowText" lastClr="000000"/>
                    </a:solidFill>
                  </a:endParaRPr>
                </a:p>
              </p:txBody>
            </p:sp>
          </p:grpSp>
          <p:grpSp>
            <p:nvGrpSpPr>
              <p:cNvPr id="13" name="Group 263"/>
              <p:cNvGrpSpPr/>
              <p:nvPr/>
            </p:nvGrpSpPr>
            <p:grpSpPr>
              <a:xfrm>
                <a:off x="8304676" y="4742321"/>
                <a:ext cx="139998" cy="129364"/>
                <a:chOff x="9260956" y="4669465"/>
                <a:chExt cx="139998" cy="129364"/>
              </a:xfrm>
              <a:solidFill>
                <a:srgbClr val="6EA0B0">
                  <a:lumMod val="50000"/>
                </a:srgbClr>
              </a:solidFill>
            </p:grpSpPr>
            <p:sp>
              <p:nvSpPr>
                <p:cNvPr id="174" name="Rectangle 221"/>
                <p:cNvSpPr/>
                <p:nvPr/>
              </p:nvSpPr>
              <p:spPr bwMode="auto">
                <a:xfrm>
                  <a:off x="9260956" y="4669465"/>
                  <a:ext cx="56709" cy="53163"/>
                </a:xfrm>
                <a:prstGeom prst="rect">
                  <a:avLst/>
                </a:prstGeom>
                <a:solidFill>
                  <a:sysClr val="windowText" lastClr="000000"/>
                </a:solidFill>
                <a:ln w="19050" cap="flat" cmpd="sng" algn="ctr">
                  <a:noFill/>
                  <a:prstDash val="solid"/>
                  <a:round/>
                  <a:headEnd type="none" w="med" len="med"/>
                  <a:tailEnd type="none" w="med" len="med"/>
                </a:ln>
                <a:effectLst/>
              </p:spPr>
              <p:txBody>
                <a:bodyPr vert="horz" wrap="square" lIns="70108" tIns="35054" rIns="70108" bIns="35054" numCol="1" rtlCol="0" anchor="ctr" anchorCtr="0" compatLnSpc="1">
                  <a:prstTxWarp prst="textNoShape">
                    <a:avLst/>
                  </a:prstTxWarp>
                </a:bodyPr>
                <a:lstStyle/>
                <a:p>
                  <a:pPr defTabSz="834507">
                    <a:defRPr/>
                  </a:pPr>
                  <a:endParaRPr lang="en-US" kern="0" dirty="0">
                    <a:solidFill>
                      <a:sysClr val="windowText" lastClr="000000"/>
                    </a:solidFill>
                  </a:endParaRPr>
                </a:p>
              </p:txBody>
            </p:sp>
            <p:sp>
              <p:nvSpPr>
                <p:cNvPr id="175" name="Rectangle 222"/>
                <p:cNvSpPr/>
                <p:nvPr/>
              </p:nvSpPr>
              <p:spPr bwMode="auto">
                <a:xfrm>
                  <a:off x="9344245" y="4669465"/>
                  <a:ext cx="56709" cy="53163"/>
                </a:xfrm>
                <a:prstGeom prst="rect">
                  <a:avLst/>
                </a:prstGeom>
                <a:solidFill>
                  <a:sysClr val="windowText" lastClr="000000"/>
                </a:solidFill>
                <a:ln w="19050" cap="flat" cmpd="sng" algn="ctr">
                  <a:noFill/>
                  <a:prstDash val="solid"/>
                  <a:round/>
                  <a:headEnd type="none" w="med" len="med"/>
                  <a:tailEnd type="none" w="med" len="med"/>
                </a:ln>
                <a:effectLst/>
              </p:spPr>
              <p:txBody>
                <a:bodyPr vert="horz" wrap="square" lIns="70108" tIns="35054" rIns="70108" bIns="35054" numCol="1" rtlCol="0" anchor="ctr" anchorCtr="0" compatLnSpc="1">
                  <a:prstTxWarp prst="textNoShape">
                    <a:avLst/>
                  </a:prstTxWarp>
                </a:bodyPr>
                <a:lstStyle/>
                <a:p>
                  <a:pPr defTabSz="834507">
                    <a:defRPr/>
                  </a:pPr>
                  <a:endParaRPr lang="en-US" kern="0" dirty="0">
                    <a:solidFill>
                      <a:sysClr val="windowText" lastClr="000000"/>
                    </a:solidFill>
                  </a:endParaRPr>
                </a:p>
              </p:txBody>
            </p:sp>
            <p:sp>
              <p:nvSpPr>
                <p:cNvPr id="176" name="Rectangle 223"/>
                <p:cNvSpPr/>
                <p:nvPr/>
              </p:nvSpPr>
              <p:spPr bwMode="auto">
                <a:xfrm>
                  <a:off x="9260956" y="4745666"/>
                  <a:ext cx="56709" cy="53163"/>
                </a:xfrm>
                <a:prstGeom prst="rect">
                  <a:avLst/>
                </a:prstGeom>
                <a:solidFill>
                  <a:sysClr val="windowText" lastClr="000000"/>
                </a:solidFill>
                <a:ln w="19050" cap="flat" cmpd="sng" algn="ctr">
                  <a:noFill/>
                  <a:prstDash val="solid"/>
                  <a:round/>
                  <a:headEnd type="none" w="med" len="med"/>
                  <a:tailEnd type="none" w="med" len="med"/>
                </a:ln>
                <a:effectLst/>
              </p:spPr>
              <p:txBody>
                <a:bodyPr vert="horz" wrap="square" lIns="70108" tIns="35054" rIns="70108" bIns="35054" numCol="1" rtlCol="0" anchor="ctr" anchorCtr="0" compatLnSpc="1">
                  <a:prstTxWarp prst="textNoShape">
                    <a:avLst/>
                  </a:prstTxWarp>
                </a:bodyPr>
                <a:lstStyle/>
                <a:p>
                  <a:pPr defTabSz="834507">
                    <a:defRPr/>
                  </a:pPr>
                  <a:endParaRPr lang="en-US" kern="0" dirty="0">
                    <a:solidFill>
                      <a:sysClr val="windowText" lastClr="000000"/>
                    </a:solidFill>
                  </a:endParaRPr>
                </a:p>
              </p:txBody>
            </p:sp>
            <p:sp>
              <p:nvSpPr>
                <p:cNvPr id="178" name="Rectangle 224"/>
                <p:cNvSpPr/>
                <p:nvPr/>
              </p:nvSpPr>
              <p:spPr bwMode="auto">
                <a:xfrm>
                  <a:off x="9344245" y="4745666"/>
                  <a:ext cx="56709" cy="53163"/>
                </a:xfrm>
                <a:prstGeom prst="rect">
                  <a:avLst/>
                </a:prstGeom>
                <a:solidFill>
                  <a:sysClr val="windowText" lastClr="000000"/>
                </a:solidFill>
                <a:ln w="19050" cap="flat" cmpd="sng" algn="ctr">
                  <a:noFill/>
                  <a:prstDash val="solid"/>
                  <a:round/>
                  <a:headEnd type="none" w="med" len="med"/>
                  <a:tailEnd type="none" w="med" len="med"/>
                </a:ln>
                <a:effectLst/>
              </p:spPr>
              <p:txBody>
                <a:bodyPr vert="horz" wrap="square" lIns="70108" tIns="35054" rIns="70108" bIns="35054" numCol="1" rtlCol="0" anchor="ctr" anchorCtr="0" compatLnSpc="1">
                  <a:prstTxWarp prst="textNoShape">
                    <a:avLst/>
                  </a:prstTxWarp>
                </a:bodyPr>
                <a:lstStyle/>
                <a:p>
                  <a:pPr defTabSz="834507">
                    <a:defRPr/>
                  </a:pPr>
                  <a:endParaRPr lang="en-US" kern="0" dirty="0">
                    <a:solidFill>
                      <a:sysClr val="windowText" lastClr="000000"/>
                    </a:solidFill>
                  </a:endParaRPr>
                </a:p>
              </p:txBody>
            </p:sp>
          </p:grpSp>
          <p:grpSp>
            <p:nvGrpSpPr>
              <p:cNvPr id="14" name="Group 268"/>
              <p:cNvGrpSpPr/>
              <p:nvPr/>
            </p:nvGrpSpPr>
            <p:grpSpPr>
              <a:xfrm>
                <a:off x="8116820" y="4745859"/>
                <a:ext cx="139998" cy="129364"/>
                <a:chOff x="9260956" y="4669465"/>
                <a:chExt cx="139998" cy="129364"/>
              </a:xfrm>
              <a:solidFill>
                <a:srgbClr val="6EA0B0">
                  <a:lumMod val="50000"/>
                </a:srgbClr>
              </a:solidFill>
            </p:grpSpPr>
            <p:sp>
              <p:nvSpPr>
                <p:cNvPr id="170" name="Rectangle 217"/>
                <p:cNvSpPr/>
                <p:nvPr/>
              </p:nvSpPr>
              <p:spPr bwMode="auto">
                <a:xfrm>
                  <a:off x="9260956" y="4669465"/>
                  <a:ext cx="56709" cy="53163"/>
                </a:xfrm>
                <a:prstGeom prst="rect">
                  <a:avLst/>
                </a:prstGeom>
                <a:solidFill>
                  <a:sysClr val="windowText" lastClr="000000"/>
                </a:solidFill>
                <a:ln w="19050" cap="flat" cmpd="sng" algn="ctr">
                  <a:noFill/>
                  <a:prstDash val="solid"/>
                  <a:round/>
                  <a:headEnd type="none" w="med" len="med"/>
                  <a:tailEnd type="none" w="med" len="med"/>
                </a:ln>
                <a:effectLst/>
              </p:spPr>
              <p:txBody>
                <a:bodyPr vert="horz" wrap="square" lIns="70108" tIns="35054" rIns="70108" bIns="35054" numCol="1" rtlCol="0" anchor="ctr" anchorCtr="0" compatLnSpc="1">
                  <a:prstTxWarp prst="textNoShape">
                    <a:avLst/>
                  </a:prstTxWarp>
                </a:bodyPr>
                <a:lstStyle/>
                <a:p>
                  <a:pPr defTabSz="834507">
                    <a:defRPr/>
                  </a:pPr>
                  <a:endParaRPr lang="en-US" kern="0" dirty="0">
                    <a:solidFill>
                      <a:sysClr val="windowText" lastClr="000000"/>
                    </a:solidFill>
                  </a:endParaRPr>
                </a:p>
              </p:txBody>
            </p:sp>
            <p:sp>
              <p:nvSpPr>
                <p:cNvPr id="171" name="Rectangle 218"/>
                <p:cNvSpPr/>
                <p:nvPr/>
              </p:nvSpPr>
              <p:spPr bwMode="auto">
                <a:xfrm>
                  <a:off x="9344245" y="4669465"/>
                  <a:ext cx="56709" cy="53163"/>
                </a:xfrm>
                <a:prstGeom prst="rect">
                  <a:avLst/>
                </a:prstGeom>
                <a:solidFill>
                  <a:sysClr val="windowText" lastClr="000000"/>
                </a:solidFill>
                <a:ln w="19050" cap="flat" cmpd="sng" algn="ctr">
                  <a:noFill/>
                  <a:prstDash val="solid"/>
                  <a:round/>
                  <a:headEnd type="none" w="med" len="med"/>
                  <a:tailEnd type="none" w="med" len="med"/>
                </a:ln>
                <a:effectLst/>
              </p:spPr>
              <p:txBody>
                <a:bodyPr vert="horz" wrap="square" lIns="70108" tIns="35054" rIns="70108" bIns="35054" numCol="1" rtlCol="0" anchor="ctr" anchorCtr="0" compatLnSpc="1">
                  <a:prstTxWarp prst="textNoShape">
                    <a:avLst/>
                  </a:prstTxWarp>
                </a:bodyPr>
                <a:lstStyle/>
                <a:p>
                  <a:pPr defTabSz="834507">
                    <a:defRPr/>
                  </a:pPr>
                  <a:endParaRPr lang="en-US" kern="0" dirty="0">
                    <a:solidFill>
                      <a:sysClr val="windowText" lastClr="000000"/>
                    </a:solidFill>
                  </a:endParaRPr>
                </a:p>
              </p:txBody>
            </p:sp>
            <p:sp>
              <p:nvSpPr>
                <p:cNvPr id="172" name="Rectangle 219"/>
                <p:cNvSpPr/>
                <p:nvPr/>
              </p:nvSpPr>
              <p:spPr bwMode="auto">
                <a:xfrm>
                  <a:off x="9260956" y="4745666"/>
                  <a:ext cx="56709" cy="53163"/>
                </a:xfrm>
                <a:prstGeom prst="rect">
                  <a:avLst/>
                </a:prstGeom>
                <a:solidFill>
                  <a:sysClr val="windowText" lastClr="000000"/>
                </a:solidFill>
                <a:ln w="19050" cap="flat" cmpd="sng" algn="ctr">
                  <a:noFill/>
                  <a:prstDash val="solid"/>
                  <a:round/>
                  <a:headEnd type="none" w="med" len="med"/>
                  <a:tailEnd type="none" w="med" len="med"/>
                </a:ln>
                <a:effectLst/>
              </p:spPr>
              <p:txBody>
                <a:bodyPr vert="horz" wrap="square" lIns="70108" tIns="35054" rIns="70108" bIns="35054" numCol="1" rtlCol="0" anchor="ctr" anchorCtr="0" compatLnSpc="1">
                  <a:prstTxWarp prst="textNoShape">
                    <a:avLst/>
                  </a:prstTxWarp>
                </a:bodyPr>
                <a:lstStyle/>
                <a:p>
                  <a:pPr defTabSz="834507">
                    <a:defRPr/>
                  </a:pPr>
                  <a:endParaRPr lang="en-US" kern="0" dirty="0">
                    <a:solidFill>
                      <a:sysClr val="windowText" lastClr="000000"/>
                    </a:solidFill>
                  </a:endParaRPr>
                </a:p>
              </p:txBody>
            </p:sp>
            <p:sp>
              <p:nvSpPr>
                <p:cNvPr id="173" name="Rectangle 220"/>
                <p:cNvSpPr/>
                <p:nvPr/>
              </p:nvSpPr>
              <p:spPr bwMode="auto">
                <a:xfrm>
                  <a:off x="9344245" y="4745666"/>
                  <a:ext cx="56709" cy="53163"/>
                </a:xfrm>
                <a:prstGeom prst="rect">
                  <a:avLst/>
                </a:prstGeom>
                <a:solidFill>
                  <a:sysClr val="windowText" lastClr="000000"/>
                </a:solidFill>
                <a:ln w="19050" cap="flat" cmpd="sng" algn="ctr">
                  <a:noFill/>
                  <a:prstDash val="solid"/>
                  <a:round/>
                  <a:headEnd type="none" w="med" len="med"/>
                  <a:tailEnd type="none" w="med" len="med"/>
                </a:ln>
                <a:effectLst/>
              </p:spPr>
              <p:txBody>
                <a:bodyPr vert="horz" wrap="square" lIns="70108" tIns="35054" rIns="70108" bIns="35054" numCol="1" rtlCol="0" anchor="ctr" anchorCtr="0" compatLnSpc="1">
                  <a:prstTxWarp prst="textNoShape">
                    <a:avLst/>
                  </a:prstTxWarp>
                </a:bodyPr>
                <a:lstStyle/>
                <a:p>
                  <a:pPr defTabSz="834507">
                    <a:defRPr/>
                  </a:pPr>
                  <a:endParaRPr lang="en-US" kern="0" dirty="0">
                    <a:solidFill>
                      <a:sysClr val="windowText" lastClr="000000"/>
                    </a:solidFill>
                  </a:endParaRPr>
                </a:p>
              </p:txBody>
            </p:sp>
          </p:grpSp>
          <p:sp>
            <p:nvSpPr>
              <p:cNvPr id="168" name="Rectangle 215"/>
              <p:cNvSpPr/>
              <p:nvPr/>
            </p:nvSpPr>
            <p:spPr bwMode="auto">
              <a:xfrm>
                <a:off x="7737613" y="4191208"/>
                <a:ext cx="311883" cy="322511"/>
              </a:xfrm>
              <a:prstGeom prst="rect">
                <a:avLst/>
              </a:prstGeom>
              <a:solidFill>
                <a:sysClr val="windowText" lastClr="000000"/>
              </a:solidFill>
              <a:ln w="19050" cap="flat" cmpd="sng" algn="ctr">
                <a:noFill/>
                <a:prstDash val="solid"/>
                <a:round/>
                <a:headEnd type="none" w="med" len="med"/>
                <a:tailEnd type="none" w="med" len="med"/>
              </a:ln>
              <a:effectLst/>
            </p:spPr>
            <p:txBody>
              <a:bodyPr vert="horz" wrap="square" lIns="70108" tIns="35054" rIns="70108" bIns="35054" numCol="1" rtlCol="0" anchor="ctr" anchorCtr="0" compatLnSpc="1">
                <a:prstTxWarp prst="textNoShape">
                  <a:avLst/>
                </a:prstTxWarp>
              </a:bodyPr>
              <a:lstStyle/>
              <a:p>
                <a:pPr defTabSz="834507">
                  <a:defRPr/>
                </a:pPr>
                <a:endParaRPr lang="en-US" kern="0" dirty="0">
                  <a:solidFill>
                    <a:sysClr val="windowText" lastClr="000000"/>
                  </a:solidFill>
                </a:endParaRPr>
              </a:p>
            </p:txBody>
          </p:sp>
          <p:sp>
            <p:nvSpPr>
              <p:cNvPr id="169" name="Right Arrow 216"/>
              <p:cNvSpPr/>
              <p:nvPr/>
            </p:nvSpPr>
            <p:spPr bwMode="auto">
              <a:xfrm>
                <a:off x="7370167" y="4436854"/>
                <a:ext cx="285750" cy="238125"/>
              </a:xfrm>
              <a:prstGeom prst="rightArrow">
                <a:avLst/>
              </a:prstGeom>
              <a:solidFill>
                <a:sysClr val="windowText" lastClr="000000"/>
              </a:solidFill>
              <a:ln w="19050" cap="flat" cmpd="sng" algn="ctr">
                <a:solidFill>
                  <a:srgbClr val="3B3B3B"/>
                </a:solidFill>
                <a:prstDash val="solid"/>
                <a:round/>
                <a:headEnd type="none" w="med" len="med"/>
                <a:tailEnd type="none" w="med" len="med"/>
              </a:ln>
              <a:effectLst/>
            </p:spPr>
            <p:txBody>
              <a:bodyPr vert="horz" wrap="square" lIns="70108" tIns="35054" rIns="70108" bIns="35054" numCol="1" rtlCol="0" anchor="ctr" anchorCtr="0" compatLnSpc="1">
                <a:prstTxWarp prst="textNoShape">
                  <a:avLst/>
                </a:prstTxWarp>
              </a:bodyPr>
              <a:lstStyle/>
              <a:p>
                <a:pPr defTabSz="834507">
                  <a:defRPr/>
                </a:pPr>
                <a:endParaRPr lang="en-US" kern="0" dirty="0">
                  <a:solidFill>
                    <a:sysClr val="windowText" lastClr="000000"/>
                  </a:solidFill>
                </a:endParaRPr>
              </a:p>
            </p:txBody>
          </p:sp>
        </p:grpSp>
        <p:sp>
          <p:nvSpPr>
            <p:cNvPr id="191" name="Right Arrow 190"/>
            <p:cNvSpPr/>
            <p:nvPr/>
          </p:nvSpPr>
          <p:spPr bwMode="gray">
            <a:xfrm>
              <a:off x="5447746" y="3973242"/>
              <a:ext cx="135172" cy="238539"/>
            </a:xfrm>
            <a:prstGeom prst="rightArrow">
              <a:avLst>
                <a:gd name="adj1" fmla="val 50000"/>
                <a:gd name="adj2" fmla="val 57821"/>
              </a:avLst>
            </a:prstGeom>
            <a:solidFill>
              <a:schemeClr val="accent1"/>
            </a:solidFill>
            <a:ln w="6350" algn="ctr">
              <a:noFill/>
              <a:miter lim="800000"/>
              <a:headEnd/>
              <a:tailEnd/>
            </a:ln>
          </p:spPr>
          <p:txBody>
            <a:bodyPr lIns="67482" tIns="53986" rIns="67482" bIns="53986" rtlCol="0" anchor="ctr"/>
            <a:lstStyle/>
            <a:p>
              <a:pPr algn="ctr">
                <a:spcBef>
                  <a:spcPct val="50000"/>
                </a:spcBef>
                <a:buClr>
                  <a:srgbClr val="F0AB00"/>
                </a:buClr>
                <a:buSzPct val="80000"/>
              </a:pPr>
              <a:endParaRPr lang="de-DE" kern="0" dirty="0">
                <a:solidFill>
                  <a:srgbClr val="000000"/>
                </a:solidFill>
                <a:ea typeface="Arial Unicode MS" pitchFamily="34" charset="-128"/>
                <a:cs typeface="Arial Unicode MS" pitchFamily="34" charset="-128"/>
              </a:endParaRPr>
            </a:p>
          </p:txBody>
        </p:sp>
      </p:grpSp>
      <p:grpSp>
        <p:nvGrpSpPr>
          <p:cNvPr id="15" name="Group 132"/>
          <p:cNvGrpSpPr/>
          <p:nvPr/>
        </p:nvGrpSpPr>
        <p:grpSpPr>
          <a:xfrm>
            <a:off x="1084035" y="2745101"/>
            <a:ext cx="600796" cy="483443"/>
            <a:chOff x="7654943" y="1847030"/>
            <a:chExt cx="848973" cy="854592"/>
          </a:xfrm>
        </p:grpSpPr>
        <p:grpSp>
          <p:nvGrpSpPr>
            <p:cNvPr id="16" name="Group 402"/>
            <p:cNvGrpSpPr/>
            <p:nvPr/>
          </p:nvGrpSpPr>
          <p:grpSpPr>
            <a:xfrm>
              <a:off x="8376325" y="1936512"/>
              <a:ext cx="127591" cy="666301"/>
              <a:chOff x="19028701" y="1467290"/>
              <a:chExt cx="127591" cy="666301"/>
            </a:xfrm>
            <a:solidFill>
              <a:sysClr val="windowText" lastClr="000000"/>
            </a:solidFill>
          </p:grpSpPr>
          <p:sp>
            <p:nvSpPr>
              <p:cNvPr id="249" name="Rectangle 67"/>
              <p:cNvSpPr/>
              <p:nvPr/>
            </p:nvSpPr>
            <p:spPr bwMode="auto">
              <a:xfrm>
                <a:off x="19028701" y="1467290"/>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08" tIns="35054" rIns="70108" bIns="35054" numCol="1" rtlCol="0" anchor="ctr" anchorCtr="0" compatLnSpc="1">
                <a:prstTxWarp prst="textNoShape">
                  <a:avLst/>
                </a:prstTxWarp>
              </a:bodyPr>
              <a:lstStyle/>
              <a:p>
                <a:pPr defTabSz="834507">
                  <a:lnSpc>
                    <a:spcPct val="95000"/>
                  </a:lnSpc>
                  <a:defRPr/>
                </a:pPr>
                <a:endParaRPr lang="en-US" sz="4799" kern="0" dirty="0">
                  <a:solidFill>
                    <a:sysClr val="windowText" lastClr="000000"/>
                  </a:solidFill>
                  <a:latin typeface="Yank" pitchFamily="2" charset="0"/>
                </a:endParaRPr>
              </a:p>
            </p:txBody>
          </p:sp>
          <p:sp>
            <p:nvSpPr>
              <p:cNvPr id="250" name="Rectangle 68"/>
              <p:cNvSpPr/>
              <p:nvPr/>
            </p:nvSpPr>
            <p:spPr bwMode="auto">
              <a:xfrm>
                <a:off x="19028701" y="1587791"/>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08" tIns="35054" rIns="70108" bIns="35054" numCol="1" rtlCol="0" anchor="ctr" anchorCtr="0" compatLnSpc="1">
                <a:prstTxWarp prst="textNoShape">
                  <a:avLst/>
                </a:prstTxWarp>
              </a:bodyPr>
              <a:lstStyle/>
              <a:p>
                <a:pPr defTabSz="834507">
                  <a:lnSpc>
                    <a:spcPct val="95000"/>
                  </a:lnSpc>
                  <a:defRPr/>
                </a:pPr>
                <a:endParaRPr lang="en-US" sz="4799" kern="0" dirty="0">
                  <a:solidFill>
                    <a:sysClr val="windowText" lastClr="000000"/>
                  </a:solidFill>
                  <a:latin typeface="Yank" pitchFamily="2" charset="0"/>
                </a:endParaRPr>
              </a:p>
            </p:txBody>
          </p:sp>
          <p:sp>
            <p:nvSpPr>
              <p:cNvPr id="251" name="Rectangle 69"/>
              <p:cNvSpPr/>
              <p:nvPr/>
            </p:nvSpPr>
            <p:spPr bwMode="auto">
              <a:xfrm>
                <a:off x="19028701" y="1708292"/>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08" tIns="35054" rIns="70108" bIns="35054" numCol="1" rtlCol="0" anchor="ctr" anchorCtr="0" compatLnSpc="1">
                <a:prstTxWarp prst="textNoShape">
                  <a:avLst/>
                </a:prstTxWarp>
              </a:bodyPr>
              <a:lstStyle/>
              <a:p>
                <a:pPr defTabSz="834507">
                  <a:lnSpc>
                    <a:spcPct val="95000"/>
                  </a:lnSpc>
                  <a:defRPr/>
                </a:pPr>
                <a:endParaRPr lang="en-US" sz="4799" kern="0" dirty="0">
                  <a:solidFill>
                    <a:sysClr val="windowText" lastClr="000000"/>
                  </a:solidFill>
                  <a:latin typeface="Yank" pitchFamily="2" charset="0"/>
                </a:endParaRPr>
              </a:p>
            </p:txBody>
          </p:sp>
          <p:sp>
            <p:nvSpPr>
              <p:cNvPr id="252" name="Rectangle 70"/>
              <p:cNvSpPr/>
              <p:nvPr/>
            </p:nvSpPr>
            <p:spPr bwMode="auto">
              <a:xfrm>
                <a:off x="19028701" y="1828793"/>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08" tIns="35054" rIns="70108" bIns="35054" numCol="1" rtlCol="0" anchor="ctr" anchorCtr="0" compatLnSpc="1">
                <a:prstTxWarp prst="textNoShape">
                  <a:avLst/>
                </a:prstTxWarp>
              </a:bodyPr>
              <a:lstStyle/>
              <a:p>
                <a:pPr defTabSz="834507">
                  <a:lnSpc>
                    <a:spcPct val="95000"/>
                  </a:lnSpc>
                  <a:defRPr/>
                </a:pPr>
                <a:endParaRPr lang="en-US" sz="4799" kern="0" dirty="0">
                  <a:solidFill>
                    <a:sysClr val="windowText" lastClr="000000"/>
                  </a:solidFill>
                  <a:latin typeface="Yank" pitchFamily="2" charset="0"/>
                </a:endParaRPr>
              </a:p>
            </p:txBody>
          </p:sp>
          <p:sp>
            <p:nvSpPr>
              <p:cNvPr id="253" name="Rectangle 71"/>
              <p:cNvSpPr/>
              <p:nvPr/>
            </p:nvSpPr>
            <p:spPr bwMode="auto">
              <a:xfrm>
                <a:off x="19028701" y="1949294"/>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08" tIns="35054" rIns="70108" bIns="35054" numCol="1" rtlCol="0" anchor="ctr" anchorCtr="0" compatLnSpc="1">
                <a:prstTxWarp prst="textNoShape">
                  <a:avLst/>
                </a:prstTxWarp>
              </a:bodyPr>
              <a:lstStyle/>
              <a:p>
                <a:pPr defTabSz="834507">
                  <a:lnSpc>
                    <a:spcPct val="95000"/>
                  </a:lnSpc>
                  <a:defRPr/>
                </a:pPr>
                <a:endParaRPr lang="en-US" sz="4799" kern="0" dirty="0">
                  <a:solidFill>
                    <a:sysClr val="windowText" lastClr="000000"/>
                  </a:solidFill>
                  <a:latin typeface="Yank" pitchFamily="2" charset="0"/>
                </a:endParaRPr>
              </a:p>
            </p:txBody>
          </p:sp>
          <p:sp>
            <p:nvSpPr>
              <p:cNvPr id="254" name="Rectangle 72"/>
              <p:cNvSpPr/>
              <p:nvPr/>
            </p:nvSpPr>
            <p:spPr bwMode="auto">
              <a:xfrm>
                <a:off x="19028701" y="2069795"/>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08" tIns="35054" rIns="70108" bIns="35054" numCol="1" rtlCol="0" anchor="ctr" anchorCtr="0" compatLnSpc="1">
                <a:prstTxWarp prst="textNoShape">
                  <a:avLst/>
                </a:prstTxWarp>
              </a:bodyPr>
              <a:lstStyle/>
              <a:p>
                <a:pPr defTabSz="834507">
                  <a:lnSpc>
                    <a:spcPct val="95000"/>
                  </a:lnSpc>
                  <a:defRPr/>
                </a:pPr>
                <a:endParaRPr lang="en-US" sz="4799" kern="0" dirty="0">
                  <a:solidFill>
                    <a:sysClr val="windowText" lastClr="000000"/>
                  </a:solidFill>
                  <a:latin typeface="Yank" pitchFamily="2" charset="0"/>
                </a:endParaRPr>
              </a:p>
            </p:txBody>
          </p:sp>
        </p:grpSp>
        <p:grpSp>
          <p:nvGrpSpPr>
            <p:cNvPr id="17" name="Group 403"/>
            <p:cNvGrpSpPr/>
            <p:nvPr/>
          </p:nvGrpSpPr>
          <p:grpSpPr>
            <a:xfrm>
              <a:off x="7654943" y="1936512"/>
              <a:ext cx="127591" cy="666301"/>
              <a:chOff x="19028701" y="1467290"/>
              <a:chExt cx="127591" cy="666301"/>
            </a:xfrm>
            <a:solidFill>
              <a:sysClr val="windowText" lastClr="000000"/>
            </a:solidFill>
          </p:grpSpPr>
          <p:sp>
            <p:nvSpPr>
              <p:cNvPr id="243" name="Rectangle 61"/>
              <p:cNvSpPr/>
              <p:nvPr/>
            </p:nvSpPr>
            <p:spPr bwMode="auto">
              <a:xfrm>
                <a:off x="19028701" y="1467290"/>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08" tIns="35054" rIns="70108" bIns="35054" numCol="1" rtlCol="0" anchor="ctr" anchorCtr="0" compatLnSpc="1">
                <a:prstTxWarp prst="textNoShape">
                  <a:avLst/>
                </a:prstTxWarp>
              </a:bodyPr>
              <a:lstStyle/>
              <a:p>
                <a:pPr defTabSz="834507">
                  <a:lnSpc>
                    <a:spcPct val="95000"/>
                  </a:lnSpc>
                  <a:defRPr/>
                </a:pPr>
                <a:endParaRPr lang="en-US" sz="4799" kern="0" dirty="0">
                  <a:solidFill>
                    <a:sysClr val="windowText" lastClr="000000"/>
                  </a:solidFill>
                  <a:latin typeface="Yank" pitchFamily="2" charset="0"/>
                </a:endParaRPr>
              </a:p>
            </p:txBody>
          </p:sp>
          <p:sp>
            <p:nvSpPr>
              <p:cNvPr id="244" name="Rectangle 62"/>
              <p:cNvSpPr/>
              <p:nvPr/>
            </p:nvSpPr>
            <p:spPr bwMode="auto">
              <a:xfrm>
                <a:off x="19028701" y="1587791"/>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08" tIns="35054" rIns="70108" bIns="35054" numCol="1" rtlCol="0" anchor="ctr" anchorCtr="0" compatLnSpc="1">
                <a:prstTxWarp prst="textNoShape">
                  <a:avLst/>
                </a:prstTxWarp>
              </a:bodyPr>
              <a:lstStyle/>
              <a:p>
                <a:pPr defTabSz="834507">
                  <a:lnSpc>
                    <a:spcPct val="95000"/>
                  </a:lnSpc>
                  <a:defRPr/>
                </a:pPr>
                <a:endParaRPr lang="en-US" sz="4799" kern="0" dirty="0">
                  <a:solidFill>
                    <a:sysClr val="windowText" lastClr="000000"/>
                  </a:solidFill>
                  <a:latin typeface="Yank" pitchFamily="2" charset="0"/>
                </a:endParaRPr>
              </a:p>
            </p:txBody>
          </p:sp>
          <p:sp>
            <p:nvSpPr>
              <p:cNvPr id="245" name="Rectangle 63"/>
              <p:cNvSpPr/>
              <p:nvPr/>
            </p:nvSpPr>
            <p:spPr bwMode="auto">
              <a:xfrm>
                <a:off x="19028701" y="1708292"/>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08" tIns="35054" rIns="70108" bIns="35054" numCol="1" rtlCol="0" anchor="ctr" anchorCtr="0" compatLnSpc="1">
                <a:prstTxWarp prst="textNoShape">
                  <a:avLst/>
                </a:prstTxWarp>
              </a:bodyPr>
              <a:lstStyle/>
              <a:p>
                <a:pPr defTabSz="834507">
                  <a:lnSpc>
                    <a:spcPct val="95000"/>
                  </a:lnSpc>
                  <a:defRPr/>
                </a:pPr>
                <a:endParaRPr lang="en-US" sz="4799" kern="0" dirty="0">
                  <a:solidFill>
                    <a:sysClr val="windowText" lastClr="000000"/>
                  </a:solidFill>
                  <a:latin typeface="Yank" pitchFamily="2" charset="0"/>
                </a:endParaRPr>
              </a:p>
            </p:txBody>
          </p:sp>
          <p:sp>
            <p:nvSpPr>
              <p:cNvPr id="246" name="Rectangle 64"/>
              <p:cNvSpPr/>
              <p:nvPr/>
            </p:nvSpPr>
            <p:spPr bwMode="auto">
              <a:xfrm>
                <a:off x="19028701" y="1828793"/>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08" tIns="35054" rIns="70108" bIns="35054" numCol="1" rtlCol="0" anchor="ctr" anchorCtr="0" compatLnSpc="1">
                <a:prstTxWarp prst="textNoShape">
                  <a:avLst/>
                </a:prstTxWarp>
              </a:bodyPr>
              <a:lstStyle/>
              <a:p>
                <a:pPr defTabSz="834507">
                  <a:lnSpc>
                    <a:spcPct val="95000"/>
                  </a:lnSpc>
                  <a:defRPr/>
                </a:pPr>
                <a:endParaRPr lang="en-US" sz="4799" kern="0" dirty="0">
                  <a:solidFill>
                    <a:sysClr val="windowText" lastClr="000000"/>
                  </a:solidFill>
                  <a:latin typeface="Yank" pitchFamily="2" charset="0"/>
                </a:endParaRPr>
              </a:p>
            </p:txBody>
          </p:sp>
          <p:sp>
            <p:nvSpPr>
              <p:cNvPr id="247" name="Rectangle 65"/>
              <p:cNvSpPr/>
              <p:nvPr/>
            </p:nvSpPr>
            <p:spPr bwMode="auto">
              <a:xfrm>
                <a:off x="19028701" y="1949294"/>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08" tIns="35054" rIns="70108" bIns="35054" numCol="1" rtlCol="0" anchor="ctr" anchorCtr="0" compatLnSpc="1">
                <a:prstTxWarp prst="textNoShape">
                  <a:avLst/>
                </a:prstTxWarp>
              </a:bodyPr>
              <a:lstStyle/>
              <a:p>
                <a:pPr defTabSz="834507">
                  <a:lnSpc>
                    <a:spcPct val="95000"/>
                  </a:lnSpc>
                  <a:defRPr/>
                </a:pPr>
                <a:endParaRPr lang="en-US" sz="4799" kern="0" dirty="0">
                  <a:solidFill>
                    <a:sysClr val="windowText" lastClr="000000"/>
                  </a:solidFill>
                  <a:latin typeface="Yank" pitchFamily="2" charset="0"/>
                </a:endParaRPr>
              </a:p>
            </p:txBody>
          </p:sp>
          <p:sp>
            <p:nvSpPr>
              <p:cNvPr id="248" name="Rectangle 66"/>
              <p:cNvSpPr/>
              <p:nvPr/>
            </p:nvSpPr>
            <p:spPr bwMode="auto">
              <a:xfrm>
                <a:off x="19028701" y="2069795"/>
                <a:ext cx="127591" cy="63796"/>
              </a:xfrm>
              <a:prstGeom prst="rect">
                <a:avLst/>
              </a:prstGeom>
              <a:grpFill/>
              <a:ln w="9525" cap="flat" cmpd="sng" algn="ctr">
                <a:solidFill>
                  <a:srgbClr val="14385D"/>
                </a:solidFill>
                <a:prstDash val="solid"/>
                <a:round/>
                <a:headEnd type="none" w="med" len="med"/>
                <a:tailEnd type="none" w="med" len="med"/>
              </a:ln>
              <a:effectLst/>
            </p:spPr>
            <p:txBody>
              <a:bodyPr vert="horz" wrap="square" lIns="70108" tIns="35054" rIns="70108" bIns="35054" numCol="1" rtlCol="0" anchor="ctr" anchorCtr="0" compatLnSpc="1">
                <a:prstTxWarp prst="textNoShape">
                  <a:avLst/>
                </a:prstTxWarp>
              </a:bodyPr>
              <a:lstStyle/>
              <a:p>
                <a:pPr defTabSz="834507">
                  <a:lnSpc>
                    <a:spcPct val="95000"/>
                  </a:lnSpc>
                  <a:defRPr/>
                </a:pPr>
                <a:endParaRPr lang="en-US" sz="4799" kern="0" dirty="0">
                  <a:solidFill>
                    <a:sysClr val="windowText" lastClr="000000"/>
                  </a:solidFill>
                  <a:latin typeface="Yank" pitchFamily="2" charset="0"/>
                </a:endParaRPr>
              </a:p>
            </p:txBody>
          </p:sp>
        </p:grpSp>
        <p:sp>
          <p:nvSpPr>
            <p:cNvPr id="196" name="Rectangle 55"/>
            <p:cNvSpPr/>
            <p:nvPr/>
          </p:nvSpPr>
          <p:spPr bwMode="auto">
            <a:xfrm rot="16200000">
              <a:off x="7715874" y="1878928"/>
              <a:ext cx="127591" cy="63796"/>
            </a:xfrm>
            <a:prstGeom prst="rect">
              <a:avLst/>
            </a:prstGeom>
            <a:solidFill>
              <a:sysClr val="windowText" lastClr="000000"/>
            </a:solidFill>
            <a:ln w="9525" cap="flat" cmpd="sng" algn="ctr">
              <a:solidFill>
                <a:srgbClr val="14385D"/>
              </a:solidFill>
              <a:prstDash val="solid"/>
              <a:round/>
              <a:headEnd type="none" w="med" len="med"/>
              <a:tailEnd type="none" w="med" len="med"/>
            </a:ln>
            <a:effectLst/>
          </p:spPr>
          <p:txBody>
            <a:bodyPr vert="horz" wrap="square" lIns="70108" tIns="35054" rIns="70108" bIns="35054" numCol="1" rtlCol="0" anchor="ctr" anchorCtr="0" compatLnSpc="1">
              <a:prstTxWarp prst="textNoShape">
                <a:avLst/>
              </a:prstTxWarp>
            </a:bodyPr>
            <a:lstStyle/>
            <a:p>
              <a:pPr defTabSz="834507">
                <a:lnSpc>
                  <a:spcPct val="95000"/>
                </a:lnSpc>
                <a:defRPr/>
              </a:pPr>
              <a:endParaRPr lang="en-US" sz="4799" kern="0" dirty="0">
                <a:solidFill>
                  <a:sysClr val="windowText" lastClr="000000"/>
                </a:solidFill>
                <a:latin typeface="Yank" pitchFamily="2" charset="0"/>
              </a:endParaRPr>
            </a:p>
          </p:txBody>
        </p:sp>
        <p:sp>
          <p:nvSpPr>
            <p:cNvPr id="197" name="Rectangle 56"/>
            <p:cNvSpPr/>
            <p:nvPr/>
          </p:nvSpPr>
          <p:spPr bwMode="auto">
            <a:xfrm rot="16200000">
              <a:off x="7834647" y="1878928"/>
              <a:ext cx="127591" cy="63796"/>
            </a:xfrm>
            <a:prstGeom prst="rect">
              <a:avLst/>
            </a:prstGeom>
            <a:solidFill>
              <a:sysClr val="windowText" lastClr="000000"/>
            </a:solidFill>
            <a:ln w="9525" cap="flat" cmpd="sng" algn="ctr">
              <a:solidFill>
                <a:srgbClr val="14385D"/>
              </a:solidFill>
              <a:prstDash val="solid"/>
              <a:round/>
              <a:headEnd type="none" w="med" len="med"/>
              <a:tailEnd type="none" w="med" len="med"/>
            </a:ln>
            <a:effectLst/>
          </p:spPr>
          <p:txBody>
            <a:bodyPr vert="horz" wrap="square" lIns="70108" tIns="35054" rIns="70108" bIns="35054" numCol="1" rtlCol="0" anchor="ctr" anchorCtr="0" compatLnSpc="1">
              <a:prstTxWarp prst="textNoShape">
                <a:avLst/>
              </a:prstTxWarp>
            </a:bodyPr>
            <a:lstStyle/>
            <a:p>
              <a:pPr defTabSz="834507">
                <a:lnSpc>
                  <a:spcPct val="95000"/>
                </a:lnSpc>
                <a:defRPr/>
              </a:pPr>
              <a:endParaRPr lang="en-US" sz="4799" kern="0" dirty="0">
                <a:solidFill>
                  <a:sysClr val="windowText" lastClr="000000"/>
                </a:solidFill>
                <a:latin typeface="Yank" pitchFamily="2" charset="0"/>
              </a:endParaRPr>
            </a:p>
          </p:txBody>
        </p:sp>
        <p:sp>
          <p:nvSpPr>
            <p:cNvPr id="198" name="Rectangle 57"/>
            <p:cNvSpPr/>
            <p:nvPr/>
          </p:nvSpPr>
          <p:spPr bwMode="auto">
            <a:xfrm rot="16200000">
              <a:off x="7953420" y="1878928"/>
              <a:ext cx="127591" cy="63796"/>
            </a:xfrm>
            <a:prstGeom prst="rect">
              <a:avLst/>
            </a:prstGeom>
            <a:solidFill>
              <a:sysClr val="windowText" lastClr="000000"/>
            </a:solidFill>
            <a:ln w="9525" cap="flat" cmpd="sng" algn="ctr">
              <a:solidFill>
                <a:srgbClr val="14385D"/>
              </a:solidFill>
              <a:prstDash val="solid"/>
              <a:round/>
              <a:headEnd type="none" w="med" len="med"/>
              <a:tailEnd type="none" w="med" len="med"/>
            </a:ln>
            <a:effectLst/>
          </p:spPr>
          <p:txBody>
            <a:bodyPr vert="horz" wrap="square" lIns="70108" tIns="35054" rIns="70108" bIns="35054" numCol="1" rtlCol="0" anchor="ctr" anchorCtr="0" compatLnSpc="1">
              <a:prstTxWarp prst="textNoShape">
                <a:avLst/>
              </a:prstTxWarp>
            </a:bodyPr>
            <a:lstStyle/>
            <a:p>
              <a:pPr defTabSz="834507">
                <a:lnSpc>
                  <a:spcPct val="95000"/>
                </a:lnSpc>
                <a:defRPr/>
              </a:pPr>
              <a:endParaRPr lang="en-US" sz="4799" kern="0" dirty="0">
                <a:solidFill>
                  <a:sysClr val="windowText" lastClr="000000"/>
                </a:solidFill>
                <a:latin typeface="Yank" pitchFamily="2" charset="0"/>
              </a:endParaRPr>
            </a:p>
          </p:txBody>
        </p:sp>
        <p:sp>
          <p:nvSpPr>
            <p:cNvPr id="199" name="Rectangle 58"/>
            <p:cNvSpPr/>
            <p:nvPr/>
          </p:nvSpPr>
          <p:spPr bwMode="auto">
            <a:xfrm rot="16200000">
              <a:off x="8072193" y="1878928"/>
              <a:ext cx="127591" cy="63796"/>
            </a:xfrm>
            <a:prstGeom prst="rect">
              <a:avLst/>
            </a:prstGeom>
            <a:solidFill>
              <a:sysClr val="windowText" lastClr="000000"/>
            </a:solidFill>
            <a:ln w="9525" cap="flat" cmpd="sng" algn="ctr">
              <a:solidFill>
                <a:srgbClr val="14385D"/>
              </a:solidFill>
              <a:prstDash val="solid"/>
              <a:round/>
              <a:headEnd type="none" w="med" len="med"/>
              <a:tailEnd type="none" w="med" len="med"/>
            </a:ln>
            <a:effectLst/>
          </p:spPr>
          <p:txBody>
            <a:bodyPr vert="horz" wrap="square" lIns="70108" tIns="35054" rIns="70108" bIns="35054" numCol="1" rtlCol="0" anchor="ctr" anchorCtr="0" compatLnSpc="1">
              <a:prstTxWarp prst="textNoShape">
                <a:avLst/>
              </a:prstTxWarp>
            </a:bodyPr>
            <a:lstStyle/>
            <a:p>
              <a:pPr defTabSz="834507">
                <a:lnSpc>
                  <a:spcPct val="95000"/>
                </a:lnSpc>
                <a:defRPr/>
              </a:pPr>
              <a:endParaRPr lang="en-US" sz="4799" kern="0" dirty="0">
                <a:solidFill>
                  <a:sysClr val="windowText" lastClr="000000"/>
                </a:solidFill>
                <a:latin typeface="Yank" pitchFamily="2" charset="0"/>
              </a:endParaRPr>
            </a:p>
          </p:txBody>
        </p:sp>
        <p:sp>
          <p:nvSpPr>
            <p:cNvPr id="200" name="Rectangle 59"/>
            <p:cNvSpPr/>
            <p:nvPr/>
          </p:nvSpPr>
          <p:spPr bwMode="auto">
            <a:xfrm rot="16200000">
              <a:off x="8190966" y="1878928"/>
              <a:ext cx="127591" cy="63796"/>
            </a:xfrm>
            <a:prstGeom prst="rect">
              <a:avLst/>
            </a:prstGeom>
            <a:solidFill>
              <a:sysClr val="windowText" lastClr="000000"/>
            </a:solidFill>
            <a:ln w="9525" cap="flat" cmpd="sng" algn="ctr">
              <a:solidFill>
                <a:srgbClr val="14385D"/>
              </a:solidFill>
              <a:prstDash val="solid"/>
              <a:round/>
              <a:headEnd type="none" w="med" len="med"/>
              <a:tailEnd type="none" w="med" len="med"/>
            </a:ln>
            <a:effectLst/>
          </p:spPr>
          <p:txBody>
            <a:bodyPr vert="horz" wrap="square" lIns="70108" tIns="35054" rIns="70108" bIns="35054" numCol="1" rtlCol="0" anchor="ctr" anchorCtr="0" compatLnSpc="1">
              <a:prstTxWarp prst="textNoShape">
                <a:avLst/>
              </a:prstTxWarp>
            </a:bodyPr>
            <a:lstStyle/>
            <a:p>
              <a:pPr defTabSz="834507">
                <a:lnSpc>
                  <a:spcPct val="95000"/>
                </a:lnSpc>
                <a:defRPr/>
              </a:pPr>
              <a:endParaRPr lang="en-US" sz="4799" kern="0" dirty="0">
                <a:solidFill>
                  <a:sysClr val="windowText" lastClr="000000"/>
                </a:solidFill>
                <a:latin typeface="Yank" pitchFamily="2" charset="0"/>
              </a:endParaRPr>
            </a:p>
          </p:txBody>
        </p:sp>
        <p:sp>
          <p:nvSpPr>
            <p:cNvPr id="201" name="Rectangle 60"/>
            <p:cNvSpPr/>
            <p:nvPr/>
          </p:nvSpPr>
          <p:spPr bwMode="auto">
            <a:xfrm rot="16200000">
              <a:off x="8309739" y="1878928"/>
              <a:ext cx="127591" cy="63796"/>
            </a:xfrm>
            <a:prstGeom prst="rect">
              <a:avLst/>
            </a:prstGeom>
            <a:solidFill>
              <a:sysClr val="windowText" lastClr="000000"/>
            </a:solidFill>
            <a:ln w="9525" cap="flat" cmpd="sng" algn="ctr">
              <a:solidFill>
                <a:srgbClr val="14385D"/>
              </a:solidFill>
              <a:prstDash val="solid"/>
              <a:round/>
              <a:headEnd type="none" w="med" len="med"/>
              <a:tailEnd type="none" w="med" len="med"/>
            </a:ln>
            <a:effectLst/>
          </p:spPr>
          <p:txBody>
            <a:bodyPr vert="horz" wrap="square" lIns="70108" tIns="35054" rIns="70108" bIns="35054" numCol="1" rtlCol="0" anchor="ctr" anchorCtr="0" compatLnSpc="1">
              <a:prstTxWarp prst="textNoShape">
                <a:avLst/>
              </a:prstTxWarp>
            </a:bodyPr>
            <a:lstStyle/>
            <a:p>
              <a:pPr defTabSz="834507">
                <a:lnSpc>
                  <a:spcPct val="95000"/>
                </a:lnSpc>
                <a:defRPr/>
              </a:pPr>
              <a:endParaRPr lang="en-US" sz="4799" kern="0" dirty="0">
                <a:solidFill>
                  <a:sysClr val="windowText" lastClr="000000"/>
                </a:solidFill>
                <a:latin typeface="Yank" pitchFamily="2" charset="0"/>
              </a:endParaRPr>
            </a:p>
          </p:txBody>
        </p:sp>
        <p:sp>
          <p:nvSpPr>
            <p:cNvPr id="202" name="Rectangle 49"/>
            <p:cNvSpPr/>
            <p:nvPr/>
          </p:nvSpPr>
          <p:spPr bwMode="auto">
            <a:xfrm rot="16200000">
              <a:off x="7712773" y="2605929"/>
              <a:ext cx="127591" cy="63796"/>
            </a:xfrm>
            <a:prstGeom prst="rect">
              <a:avLst/>
            </a:prstGeom>
            <a:solidFill>
              <a:sysClr val="windowText" lastClr="000000"/>
            </a:solidFill>
            <a:ln w="9525" cap="flat" cmpd="sng" algn="ctr">
              <a:solidFill>
                <a:srgbClr val="14385D"/>
              </a:solidFill>
              <a:prstDash val="solid"/>
              <a:round/>
              <a:headEnd type="none" w="med" len="med"/>
              <a:tailEnd type="none" w="med" len="med"/>
            </a:ln>
            <a:effectLst/>
          </p:spPr>
          <p:txBody>
            <a:bodyPr vert="horz" wrap="square" lIns="70108" tIns="35054" rIns="70108" bIns="35054" numCol="1" rtlCol="0" anchor="ctr" anchorCtr="0" compatLnSpc="1">
              <a:prstTxWarp prst="textNoShape">
                <a:avLst/>
              </a:prstTxWarp>
            </a:bodyPr>
            <a:lstStyle/>
            <a:p>
              <a:pPr defTabSz="834507">
                <a:lnSpc>
                  <a:spcPct val="95000"/>
                </a:lnSpc>
                <a:defRPr/>
              </a:pPr>
              <a:endParaRPr lang="en-US" sz="4799" kern="0" dirty="0">
                <a:solidFill>
                  <a:sysClr val="windowText" lastClr="000000"/>
                </a:solidFill>
                <a:latin typeface="Yank" pitchFamily="2" charset="0"/>
              </a:endParaRPr>
            </a:p>
          </p:txBody>
        </p:sp>
        <p:sp>
          <p:nvSpPr>
            <p:cNvPr id="203" name="Rectangle 50"/>
            <p:cNvSpPr/>
            <p:nvPr/>
          </p:nvSpPr>
          <p:spPr bwMode="auto">
            <a:xfrm rot="16200000">
              <a:off x="7832166" y="2605929"/>
              <a:ext cx="127591" cy="63796"/>
            </a:xfrm>
            <a:prstGeom prst="rect">
              <a:avLst/>
            </a:prstGeom>
            <a:solidFill>
              <a:sysClr val="windowText" lastClr="000000"/>
            </a:solidFill>
            <a:ln w="9525" cap="flat" cmpd="sng" algn="ctr">
              <a:solidFill>
                <a:srgbClr val="14385D"/>
              </a:solidFill>
              <a:prstDash val="solid"/>
              <a:round/>
              <a:headEnd type="none" w="med" len="med"/>
              <a:tailEnd type="none" w="med" len="med"/>
            </a:ln>
            <a:effectLst/>
          </p:spPr>
          <p:txBody>
            <a:bodyPr vert="horz" wrap="square" lIns="70108" tIns="35054" rIns="70108" bIns="35054" numCol="1" rtlCol="0" anchor="ctr" anchorCtr="0" compatLnSpc="1">
              <a:prstTxWarp prst="textNoShape">
                <a:avLst/>
              </a:prstTxWarp>
            </a:bodyPr>
            <a:lstStyle/>
            <a:p>
              <a:pPr defTabSz="834507">
                <a:lnSpc>
                  <a:spcPct val="95000"/>
                </a:lnSpc>
                <a:defRPr/>
              </a:pPr>
              <a:endParaRPr lang="en-US" sz="4799" kern="0" dirty="0">
                <a:solidFill>
                  <a:sysClr val="windowText" lastClr="000000"/>
                </a:solidFill>
                <a:latin typeface="Yank" pitchFamily="2" charset="0"/>
              </a:endParaRPr>
            </a:p>
          </p:txBody>
        </p:sp>
        <p:sp>
          <p:nvSpPr>
            <p:cNvPr id="204" name="Rectangle 51"/>
            <p:cNvSpPr/>
            <p:nvPr/>
          </p:nvSpPr>
          <p:spPr bwMode="auto">
            <a:xfrm rot="16200000">
              <a:off x="7951559" y="2605929"/>
              <a:ext cx="127591" cy="63796"/>
            </a:xfrm>
            <a:prstGeom prst="rect">
              <a:avLst/>
            </a:prstGeom>
            <a:solidFill>
              <a:sysClr val="windowText" lastClr="000000"/>
            </a:solidFill>
            <a:ln w="9525" cap="flat" cmpd="sng" algn="ctr">
              <a:solidFill>
                <a:srgbClr val="14385D"/>
              </a:solidFill>
              <a:prstDash val="solid"/>
              <a:round/>
              <a:headEnd type="none" w="med" len="med"/>
              <a:tailEnd type="none" w="med" len="med"/>
            </a:ln>
            <a:effectLst/>
          </p:spPr>
          <p:txBody>
            <a:bodyPr vert="horz" wrap="square" lIns="70108" tIns="35054" rIns="70108" bIns="35054" numCol="1" rtlCol="0" anchor="ctr" anchorCtr="0" compatLnSpc="1">
              <a:prstTxWarp prst="textNoShape">
                <a:avLst/>
              </a:prstTxWarp>
            </a:bodyPr>
            <a:lstStyle/>
            <a:p>
              <a:pPr defTabSz="834507">
                <a:lnSpc>
                  <a:spcPct val="95000"/>
                </a:lnSpc>
                <a:defRPr/>
              </a:pPr>
              <a:endParaRPr lang="en-US" sz="4799" kern="0" dirty="0">
                <a:solidFill>
                  <a:sysClr val="windowText" lastClr="000000"/>
                </a:solidFill>
                <a:latin typeface="Yank" pitchFamily="2" charset="0"/>
              </a:endParaRPr>
            </a:p>
          </p:txBody>
        </p:sp>
        <p:sp>
          <p:nvSpPr>
            <p:cNvPr id="205" name="Rectangle 52"/>
            <p:cNvSpPr/>
            <p:nvPr/>
          </p:nvSpPr>
          <p:spPr bwMode="auto">
            <a:xfrm rot="16200000">
              <a:off x="8070952" y="2605929"/>
              <a:ext cx="127591" cy="63796"/>
            </a:xfrm>
            <a:prstGeom prst="rect">
              <a:avLst/>
            </a:prstGeom>
            <a:solidFill>
              <a:sysClr val="windowText" lastClr="000000"/>
            </a:solidFill>
            <a:ln w="9525" cap="flat" cmpd="sng" algn="ctr">
              <a:solidFill>
                <a:srgbClr val="14385D"/>
              </a:solidFill>
              <a:prstDash val="solid"/>
              <a:round/>
              <a:headEnd type="none" w="med" len="med"/>
              <a:tailEnd type="none" w="med" len="med"/>
            </a:ln>
            <a:effectLst/>
          </p:spPr>
          <p:txBody>
            <a:bodyPr vert="horz" wrap="square" lIns="70108" tIns="35054" rIns="70108" bIns="35054" numCol="1" rtlCol="0" anchor="ctr" anchorCtr="0" compatLnSpc="1">
              <a:prstTxWarp prst="textNoShape">
                <a:avLst/>
              </a:prstTxWarp>
            </a:bodyPr>
            <a:lstStyle/>
            <a:p>
              <a:pPr defTabSz="834507">
                <a:lnSpc>
                  <a:spcPct val="95000"/>
                </a:lnSpc>
                <a:defRPr/>
              </a:pPr>
              <a:endParaRPr lang="en-US" sz="4799" kern="0" dirty="0">
                <a:solidFill>
                  <a:sysClr val="windowText" lastClr="000000"/>
                </a:solidFill>
                <a:latin typeface="Yank" pitchFamily="2" charset="0"/>
              </a:endParaRPr>
            </a:p>
          </p:txBody>
        </p:sp>
        <p:sp>
          <p:nvSpPr>
            <p:cNvPr id="206" name="Rectangle 53"/>
            <p:cNvSpPr/>
            <p:nvPr/>
          </p:nvSpPr>
          <p:spPr bwMode="auto">
            <a:xfrm rot="16200000">
              <a:off x="8190345" y="2605929"/>
              <a:ext cx="127591" cy="63796"/>
            </a:xfrm>
            <a:prstGeom prst="rect">
              <a:avLst/>
            </a:prstGeom>
            <a:solidFill>
              <a:sysClr val="windowText" lastClr="000000"/>
            </a:solidFill>
            <a:ln w="9525" cap="flat" cmpd="sng" algn="ctr">
              <a:solidFill>
                <a:srgbClr val="14385D"/>
              </a:solidFill>
              <a:prstDash val="solid"/>
              <a:round/>
              <a:headEnd type="none" w="med" len="med"/>
              <a:tailEnd type="none" w="med" len="med"/>
            </a:ln>
            <a:effectLst/>
          </p:spPr>
          <p:txBody>
            <a:bodyPr vert="horz" wrap="square" lIns="70108" tIns="35054" rIns="70108" bIns="35054" numCol="1" rtlCol="0" anchor="ctr" anchorCtr="0" compatLnSpc="1">
              <a:prstTxWarp prst="textNoShape">
                <a:avLst/>
              </a:prstTxWarp>
            </a:bodyPr>
            <a:lstStyle/>
            <a:p>
              <a:pPr defTabSz="834507">
                <a:lnSpc>
                  <a:spcPct val="95000"/>
                </a:lnSpc>
                <a:defRPr/>
              </a:pPr>
              <a:endParaRPr lang="en-US" sz="4799" kern="0" dirty="0">
                <a:solidFill>
                  <a:sysClr val="windowText" lastClr="000000"/>
                </a:solidFill>
                <a:latin typeface="Yank" pitchFamily="2" charset="0"/>
              </a:endParaRPr>
            </a:p>
          </p:txBody>
        </p:sp>
        <p:sp>
          <p:nvSpPr>
            <p:cNvPr id="207" name="Rectangle 54"/>
            <p:cNvSpPr/>
            <p:nvPr/>
          </p:nvSpPr>
          <p:spPr bwMode="auto">
            <a:xfrm rot="16200000">
              <a:off x="8309739" y="2605929"/>
              <a:ext cx="127591" cy="63796"/>
            </a:xfrm>
            <a:prstGeom prst="rect">
              <a:avLst/>
            </a:prstGeom>
            <a:solidFill>
              <a:sysClr val="windowText" lastClr="000000"/>
            </a:solidFill>
            <a:ln w="9525" cap="flat" cmpd="sng" algn="ctr">
              <a:solidFill>
                <a:srgbClr val="14385D"/>
              </a:solidFill>
              <a:prstDash val="solid"/>
              <a:round/>
              <a:headEnd type="none" w="med" len="med"/>
              <a:tailEnd type="none" w="med" len="med"/>
            </a:ln>
            <a:effectLst/>
          </p:spPr>
          <p:txBody>
            <a:bodyPr vert="horz" wrap="square" lIns="70108" tIns="35054" rIns="70108" bIns="35054" numCol="1" rtlCol="0" anchor="ctr" anchorCtr="0" compatLnSpc="1">
              <a:prstTxWarp prst="textNoShape">
                <a:avLst/>
              </a:prstTxWarp>
            </a:bodyPr>
            <a:lstStyle/>
            <a:p>
              <a:pPr defTabSz="834507">
                <a:lnSpc>
                  <a:spcPct val="95000"/>
                </a:lnSpc>
                <a:defRPr/>
              </a:pPr>
              <a:endParaRPr lang="en-US" sz="4799" kern="0" dirty="0">
                <a:solidFill>
                  <a:sysClr val="windowText" lastClr="000000"/>
                </a:solidFill>
                <a:latin typeface="Yank" pitchFamily="2" charset="0"/>
              </a:endParaRPr>
            </a:p>
          </p:txBody>
        </p:sp>
        <p:sp>
          <p:nvSpPr>
            <p:cNvPr id="208" name="Rectangle 43"/>
            <p:cNvSpPr/>
            <p:nvPr/>
          </p:nvSpPr>
          <p:spPr bwMode="auto">
            <a:xfrm>
              <a:off x="7700829" y="1886890"/>
              <a:ext cx="755383" cy="765544"/>
            </a:xfrm>
            <a:prstGeom prst="rect">
              <a:avLst/>
            </a:prstGeom>
            <a:solidFill>
              <a:schemeClr val="accent1"/>
            </a:solidFill>
            <a:ln w="9525" cap="flat" cmpd="sng" algn="ctr">
              <a:solidFill>
                <a:srgbClr val="14385D"/>
              </a:solidFill>
              <a:prstDash val="solid"/>
              <a:round/>
              <a:headEnd type="none" w="med" len="med"/>
              <a:tailEnd type="none" w="med" len="med"/>
            </a:ln>
            <a:effectLst/>
          </p:spPr>
          <p:txBody>
            <a:bodyPr vert="horz" wrap="square" lIns="70108" tIns="35054" rIns="70108" bIns="35054" numCol="1" rtlCol="0" anchor="ctr" anchorCtr="0" compatLnSpc="1">
              <a:prstTxWarp prst="textNoShape">
                <a:avLst/>
              </a:prstTxWarp>
            </a:bodyPr>
            <a:lstStyle/>
            <a:p>
              <a:pPr defTabSz="834507">
                <a:lnSpc>
                  <a:spcPct val="95000"/>
                </a:lnSpc>
                <a:defRPr/>
              </a:pPr>
              <a:endParaRPr lang="en-US" sz="4799" kern="0" dirty="0">
                <a:solidFill>
                  <a:sysClr val="windowText" lastClr="000000"/>
                </a:solidFill>
                <a:latin typeface="Yank" pitchFamily="2" charset="0"/>
              </a:endParaRPr>
            </a:p>
          </p:txBody>
        </p:sp>
        <p:grpSp>
          <p:nvGrpSpPr>
            <p:cNvPr id="18" name="Group 131"/>
            <p:cNvGrpSpPr/>
            <p:nvPr/>
          </p:nvGrpSpPr>
          <p:grpSpPr>
            <a:xfrm>
              <a:off x="7827078" y="2138685"/>
              <a:ext cx="509099" cy="254658"/>
              <a:chOff x="8964115" y="1951829"/>
              <a:chExt cx="509099" cy="254658"/>
            </a:xfrm>
          </p:grpSpPr>
          <p:sp>
            <p:nvSpPr>
              <p:cNvPr id="212" name="Rectangle 117"/>
              <p:cNvSpPr/>
              <p:nvPr/>
            </p:nvSpPr>
            <p:spPr bwMode="auto">
              <a:xfrm>
                <a:off x="8964115" y="1951829"/>
                <a:ext cx="127437" cy="127437"/>
              </a:xfrm>
              <a:prstGeom prst="rect">
                <a:avLst/>
              </a:prstGeom>
              <a:solidFill>
                <a:sysClr val="windowText" lastClr="000000"/>
              </a:solidFill>
              <a:ln w="9525" cap="flat" cmpd="sng" algn="ctr">
                <a:solidFill>
                  <a:sysClr val="window" lastClr="FFFFFF">
                    <a:lumMod val="95000"/>
                  </a:sysClr>
                </a:solidFill>
                <a:prstDash val="solid"/>
                <a:round/>
                <a:headEnd type="none" w="med" len="med"/>
                <a:tailEnd type="none" w="med" len="med"/>
              </a:ln>
              <a:effectLst/>
            </p:spPr>
            <p:txBody>
              <a:bodyPr vert="horz" wrap="square" lIns="70108" tIns="35054" rIns="70108" bIns="35054" numCol="1" rtlCol="0" anchor="ctr" anchorCtr="0" compatLnSpc="1">
                <a:prstTxWarp prst="textNoShape">
                  <a:avLst/>
                </a:prstTxWarp>
              </a:bodyPr>
              <a:lstStyle/>
              <a:p>
                <a:pPr defTabSz="834507">
                  <a:lnSpc>
                    <a:spcPct val="95000"/>
                  </a:lnSpc>
                  <a:defRPr/>
                </a:pPr>
                <a:endParaRPr lang="en-US" sz="4799" kern="0" dirty="0">
                  <a:solidFill>
                    <a:sysClr val="windowText" lastClr="000000"/>
                  </a:solidFill>
                  <a:latin typeface="Yank" pitchFamily="2" charset="0"/>
                </a:endParaRPr>
              </a:p>
            </p:txBody>
          </p:sp>
          <p:sp>
            <p:nvSpPr>
              <p:cNvPr id="213" name="Rectangle 124"/>
              <p:cNvSpPr/>
              <p:nvPr/>
            </p:nvSpPr>
            <p:spPr bwMode="auto">
              <a:xfrm>
                <a:off x="9091336" y="1951829"/>
                <a:ext cx="127437" cy="127437"/>
              </a:xfrm>
              <a:prstGeom prst="rect">
                <a:avLst/>
              </a:prstGeom>
              <a:solidFill>
                <a:sysClr val="windowText" lastClr="000000"/>
              </a:solidFill>
              <a:ln w="9525" cap="flat" cmpd="sng" algn="ctr">
                <a:solidFill>
                  <a:sysClr val="window" lastClr="FFFFFF">
                    <a:lumMod val="95000"/>
                  </a:sysClr>
                </a:solidFill>
                <a:prstDash val="solid"/>
                <a:round/>
                <a:headEnd type="none" w="med" len="med"/>
                <a:tailEnd type="none" w="med" len="med"/>
              </a:ln>
              <a:effectLst/>
            </p:spPr>
            <p:txBody>
              <a:bodyPr vert="horz" wrap="square" lIns="70108" tIns="35054" rIns="70108" bIns="35054" numCol="1" rtlCol="0" anchor="ctr" anchorCtr="0" compatLnSpc="1">
                <a:prstTxWarp prst="textNoShape">
                  <a:avLst/>
                </a:prstTxWarp>
              </a:bodyPr>
              <a:lstStyle/>
              <a:p>
                <a:pPr defTabSz="834507">
                  <a:lnSpc>
                    <a:spcPct val="95000"/>
                  </a:lnSpc>
                  <a:defRPr/>
                </a:pPr>
                <a:endParaRPr lang="en-US" sz="4799" kern="0" dirty="0">
                  <a:solidFill>
                    <a:sysClr val="windowText" lastClr="000000"/>
                  </a:solidFill>
                  <a:latin typeface="Yank" pitchFamily="2" charset="0"/>
                </a:endParaRPr>
              </a:p>
            </p:txBody>
          </p:sp>
          <p:sp>
            <p:nvSpPr>
              <p:cNvPr id="214" name="Rectangle 125"/>
              <p:cNvSpPr/>
              <p:nvPr/>
            </p:nvSpPr>
            <p:spPr bwMode="auto">
              <a:xfrm>
                <a:off x="9218557" y="1951829"/>
                <a:ext cx="127437" cy="127437"/>
              </a:xfrm>
              <a:prstGeom prst="rect">
                <a:avLst/>
              </a:prstGeom>
              <a:solidFill>
                <a:sysClr val="windowText" lastClr="000000"/>
              </a:solidFill>
              <a:ln w="9525" cap="flat" cmpd="sng" algn="ctr">
                <a:solidFill>
                  <a:sysClr val="window" lastClr="FFFFFF">
                    <a:lumMod val="95000"/>
                  </a:sysClr>
                </a:solidFill>
                <a:prstDash val="solid"/>
                <a:round/>
                <a:headEnd type="none" w="med" len="med"/>
                <a:tailEnd type="none" w="med" len="med"/>
              </a:ln>
              <a:effectLst/>
            </p:spPr>
            <p:txBody>
              <a:bodyPr vert="horz" wrap="square" lIns="70108" tIns="35054" rIns="70108" bIns="35054" numCol="1" rtlCol="0" anchor="ctr" anchorCtr="0" compatLnSpc="1">
                <a:prstTxWarp prst="textNoShape">
                  <a:avLst/>
                </a:prstTxWarp>
              </a:bodyPr>
              <a:lstStyle/>
              <a:p>
                <a:pPr defTabSz="834507">
                  <a:lnSpc>
                    <a:spcPct val="95000"/>
                  </a:lnSpc>
                  <a:defRPr/>
                </a:pPr>
                <a:endParaRPr lang="en-US" sz="4799" kern="0" dirty="0">
                  <a:solidFill>
                    <a:sysClr val="windowText" lastClr="000000"/>
                  </a:solidFill>
                  <a:latin typeface="Yank" pitchFamily="2" charset="0"/>
                </a:endParaRPr>
              </a:p>
            </p:txBody>
          </p:sp>
          <p:sp>
            <p:nvSpPr>
              <p:cNvPr id="215" name="Rectangle 126"/>
              <p:cNvSpPr/>
              <p:nvPr/>
            </p:nvSpPr>
            <p:spPr bwMode="auto">
              <a:xfrm>
                <a:off x="9345777" y="1951829"/>
                <a:ext cx="127437" cy="127437"/>
              </a:xfrm>
              <a:prstGeom prst="rect">
                <a:avLst/>
              </a:prstGeom>
              <a:solidFill>
                <a:sysClr val="windowText" lastClr="000000"/>
              </a:solidFill>
              <a:ln w="9525" cap="flat" cmpd="sng" algn="ctr">
                <a:solidFill>
                  <a:sysClr val="window" lastClr="FFFFFF">
                    <a:lumMod val="95000"/>
                  </a:sysClr>
                </a:solidFill>
                <a:prstDash val="solid"/>
                <a:round/>
                <a:headEnd type="none" w="med" len="med"/>
                <a:tailEnd type="none" w="med" len="med"/>
              </a:ln>
              <a:effectLst/>
            </p:spPr>
            <p:txBody>
              <a:bodyPr vert="horz" wrap="square" lIns="70108" tIns="35054" rIns="70108" bIns="35054" numCol="1" rtlCol="0" anchor="ctr" anchorCtr="0" compatLnSpc="1">
                <a:prstTxWarp prst="textNoShape">
                  <a:avLst/>
                </a:prstTxWarp>
              </a:bodyPr>
              <a:lstStyle/>
              <a:p>
                <a:pPr defTabSz="834507">
                  <a:lnSpc>
                    <a:spcPct val="95000"/>
                  </a:lnSpc>
                  <a:defRPr/>
                </a:pPr>
                <a:endParaRPr lang="en-US" sz="4799" kern="0" dirty="0">
                  <a:solidFill>
                    <a:sysClr val="windowText" lastClr="000000"/>
                  </a:solidFill>
                  <a:latin typeface="Yank" pitchFamily="2" charset="0"/>
                </a:endParaRPr>
              </a:p>
            </p:txBody>
          </p:sp>
          <p:sp>
            <p:nvSpPr>
              <p:cNvPr id="239" name="Rectangle 127"/>
              <p:cNvSpPr/>
              <p:nvPr/>
            </p:nvSpPr>
            <p:spPr bwMode="auto">
              <a:xfrm>
                <a:off x="8964115" y="2079050"/>
                <a:ext cx="127437" cy="127437"/>
              </a:xfrm>
              <a:prstGeom prst="rect">
                <a:avLst/>
              </a:prstGeom>
              <a:solidFill>
                <a:sysClr val="windowText" lastClr="000000"/>
              </a:solidFill>
              <a:ln w="9525" cap="flat" cmpd="sng" algn="ctr">
                <a:solidFill>
                  <a:sysClr val="window" lastClr="FFFFFF">
                    <a:lumMod val="95000"/>
                  </a:sysClr>
                </a:solidFill>
                <a:prstDash val="solid"/>
                <a:round/>
                <a:headEnd type="none" w="med" len="med"/>
                <a:tailEnd type="none" w="med" len="med"/>
              </a:ln>
              <a:effectLst/>
            </p:spPr>
            <p:txBody>
              <a:bodyPr vert="horz" wrap="square" lIns="70108" tIns="35054" rIns="70108" bIns="35054" numCol="1" rtlCol="0" anchor="ctr" anchorCtr="0" compatLnSpc="1">
                <a:prstTxWarp prst="textNoShape">
                  <a:avLst/>
                </a:prstTxWarp>
              </a:bodyPr>
              <a:lstStyle/>
              <a:p>
                <a:pPr defTabSz="834507">
                  <a:lnSpc>
                    <a:spcPct val="95000"/>
                  </a:lnSpc>
                  <a:defRPr/>
                </a:pPr>
                <a:endParaRPr lang="en-US" sz="4799" kern="0" dirty="0">
                  <a:solidFill>
                    <a:sysClr val="windowText" lastClr="000000"/>
                  </a:solidFill>
                  <a:latin typeface="Yank" pitchFamily="2" charset="0"/>
                </a:endParaRPr>
              </a:p>
            </p:txBody>
          </p:sp>
          <p:sp>
            <p:nvSpPr>
              <p:cNvPr id="240" name="Rectangle 128"/>
              <p:cNvSpPr/>
              <p:nvPr/>
            </p:nvSpPr>
            <p:spPr bwMode="auto">
              <a:xfrm>
                <a:off x="9091336" y="2079050"/>
                <a:ext cx="127437" cy="127437"/>
              </a:xfrm>
              <a:prstGeom prst="rect">
                <a:avLst/>
              </a:prstGeom>
              <a:solidFill>
                <a:sysClr val="windowText" lastClr="000000"/>
              </a:solidFill>
              <a:ln w="9525" cap="flat" cmpd="sng" algn="ctr">
                <a:solidFill>
                  <a:sysClr val="window" lastClr="FFFFFF">
                    <a:lumMod val="95000"/>
                  </a:sysClr>
                </a:solidFill>
                <a:prstDash val="solid"/>
                <a:round/>
                <a:headEnd type="none" w="med" len="med"/>
                <a:tailEnd type="none" w="med" len="med"/>
              </a:ln>
              <a:effectLst/>
            </p:spPr>
            <p:txBody>
              <a:bodyPr vert="horz" wrap="square" lIns="70108" tIns="35054" rIns="70108" bIns="35054" numCol="1" rtlCol="0" anchor="ctr" anchorCtr="0" compatLnSpc="1">
                <a:prstTxWarp prst="textNoShape">
                  <a:avLst/>
                </a:prstTxWarp>
              </a:bodyPr>
              <a:lstStyle/>
              <a:p>
                <a:pPr defTabSz="834507">
                  <a:lnSpc>
                    <a:spcPct val="95000"/>
                  </a:lnSpc>
                  <a:defRPr/>
                </a:pPr>
                <a:endParaRPr lang="en-US" sz="4799" kern="0" dirty="0">
                  <a:solidFill>
                    <a:sysClr val="windowText" lastClr="000000"/>
                  </a:solidFill>
                  <a:latin typeface="Yank" pitchFamily="2" charset="0"/>
                </a:endParaRPr>
              </a:p>
            </p:txBody>
          </p:sp>
          <p:sp>
            <p:nvSpPr>
              <p:cNvPr id="241" name="Rectangle 129"/>
              <p:cNvSpPr/>
              <p:nvPr/>
            </p:nvSpPr>
            <p:spPr bwMode="auto">
              <a:xfrm>
                <a:off x="9218557" y="2079050"/>
                <a:ext cx="127437" cy="127437"/>
              </a:xfrm>
              <a:prstGeom prst="rect">
                <a:avLst/>
              </a:prstGeom>
              <a:solidFill>
                <a:sysClr val="windowText" lastClr="000000"/>
              </a:solidFill>
              <a:ln w="9525" cap="flat" cmpd="sng" algn="ctr">
                <a:solidFill>
                  <a:sysClr val="window" lastClr="FFFFFF">
                    <a:lumMod val="95000"/>
                  </a:sysClr>
                </a:solidFill>
                <a:prstDash val="solid"/>
                <a:round/>
                <a:headEnd type="none" w="med" len="med"/>
                <a:tailEnd type="none" w="med" len="med"/>
              </a:ln>
              <a:effectLst/>
            </p:spPr>
            <p:txBody>
              <a:bodyPr vert="horz" wrap="square" lIns="70108" tIns="35054" rIns="70108" bIns="35054" numCol="1" rtlCol="0" anchor="ctr" anchorCtr="0" compatLnSpc="1">
                <a:prstTxWarp prst="textNoShape">
                  <a:avLst/>
                </a:prstTxWarp>
              </a:bodyPr>
              <a:lstStyle/>
              <a:p>
                <a:pPr defTabSz="834507">
                  <a:lnSpc>
                    <a:spcPct val="95000"/>
                  </a:lnSpc>
                  <a:defRPr/>
                </a:pPr>
                <a:endParaRPr lang="en-US" sz="4799" kern="0" dirty="0">
                  <a:solidFill>
                    <a:sysClr val="windowText" lastClr="000000"/>
                  </a:solidFill>
                  <a:latin typeface="Yank" pitchFamily="2" charset="0"/>
                </a:endParaRPr>
              </a:p>
            </p:txBody>
          </p:sp>
          <p:sp>
            <p:nvSpPr>
              <p:cNvPr id="242" name="Rectangle 130"/>
              <p:cNvSpPr/>
              <p:nvPr/>
            </p:nvSpPr>
            <p:spPr bwMode="auto">
              <a:xfrm>
                <a:off x="9345777" y="2079050"/>
                <a:ext cx="127437" cy="127437"/>
              </a:xfrm>
              <a:prstGeom prst="rect">
                <a:avLst/>
              </a:prstGeom>
              <a:solidFill>
                <a:sysClr val="windowText" lastClr="000000"/>
              </a:solidFill>
              <a:ln w="9525" cap="flat" cmpd="sng" algn="ctr">
                <a:solidFill>
                  <a:sysClr val="window" lastClr="FFFFFF">
                    <a:lumMod val="95000"/>
                  </a:sysClr>
                </a:solidFill>
                <a:prstDash val="solid"/>
                <a:round/>
                <a:headEnd type="none" w="med" len="med"/>
                <a:tailEnd type="none" w="med" len="med"/>
              </a:ln>
              <a:effectLst/>
            </p:spPr>
            <p:txBody>
              <a:bodyPr vert="horz" wrap="square" lIns="70108" tIns="35054" rIns="70108" bIns="35054" numCol="1" rtlCol="0" anchor="ctr" anchorCtr="0" compatLnSpc="1">
                <a:prstTxWarp prst="textNoShape">
                  <a:avLst/>
                </a:prstTxWarp>
              </a:bodyPr>
              <a:lstStyle/>
              <a:p>
                <a:pPr defTabSz="834507">
                  <a:lnSpc>
                    <a:spcPct val="95000"/>
                  </a:lnSpc>
                  <a:defRPr/>
                </a:pPr>
                <a:endParaRPr lang="en-US" sz="4799" kern="0" dirty="0">
                  <a:solidFill>
                    <a:sysClr val="windowText" lastClr="000000"/>
                  </a:solidFill>
                  <a:latin typeface="Yank" pitchFamily="2" charset="0"/>
                </a:endParaRPr>
              </a:p>
            </p:txBody>
          </p:sp>
        </p:grpSp>
      </p:grpSp>
      <p:sp>
        <p:nvSpPr>
          <p:cNvPr id="256" name="Oval 149"/>
          <p:cNvSpPr/>
          <p:nvPr/>
        </p:nvSpPr>
        <p:spPr bwMode="gray">
          <a:xfrm>
            <a:off x="4274153" y="3188458"/>
            <a:ext cx="593845" cy="593845"/>
          </a:xfrm>
          <a:prstGeom prst="ellipse">
            <a:avLst/>
          </a:prstGeom>
          <a:solidFill>
            <a:schemeClr val="bg1"/>
          </a:solidFill>
          <a:ln w="12700" algn="ctr">
            <a:solidFill>
              <a:schemeClr val="accent2"/>
            </a:solidFill>
            <a:prstDash val="solid"/>
            <a:miter lim="800000"/>
            <a:headEnd/>
            <a:tailEnd/>
          </a:ln>
        </p:spPr>
        <p:txBody>
          <a:bodyPr lIns="80324" tIns="64259" rIns="80324" bIns="64259" rtlCol="0" anchor="ctr"/>
          <a:lstStyle/>
          <a:p>
            <a:pPr marL="164350" indent="-164350" algn="ctr">
              <a:spcBef>
                <a:spcPct val="50000"/>
              </a:spcBef>
              <a:buClr>
                <a:srgbClr val="F0AB00"/>
              </a:buClr>
              <a:buSzPct val="80000"/>
            </a:pPr>
            <a:endParaRPr lang="en-US" sz="1425" kern="0" dirty="0">
              <a:solidFill>
                <a:srgbClr val="000000"/>
              </a:solidFill>
            </a:endParaRPr>
          </a:p>
        </p:txBody>
      </p:sp>
      <p:sp>
        <p:nvSpPr>
          <p:cNvPr id="257" name="Oval 129"/>
          <p:cNvSpPr>
            <a:spLocks noChangeArrowheads="1"/>
          </p:cNvSpPr>
          <p:nvPr/>
        </p:nvSpPr>
        <p:spPr bwMode="gray">
          <a:xfrm>
            <a:off x="4361680" y="3272683"/>
            <a:ext cx="415692" cy="415692"/>
          </a:xfrm>
          <a:prstGeom prst="ellipse">
            <a:avLst/>
          </a:prstGeom>
          <a:solidFill>
            <a:schemeClr val="accent1"/>
          </a:solidFill>
          <a:ln w="9525">
            <a:solidFill>
              <a:srgbClr val="C0C0C0"/>
            </a:solidFill>
            <a:round/>
            <a:headEnd/>
            <a:tailEnd/>
          </a:ln>
        </p:spPr>
        <p:txBody>
          <a:bodyPr wrap="none" lIns="81610" tIns="40804" rIns="81610" bIns="40804" anchor="ctr"/>
          <a:lstStyle/>
          <a:p>
            <a:pPr algn="ctr"/>
            <a:endParaRPr lang="en-US" sz="1050" b="1" dirty="0">
              <a:solidFill>
                <a:srgbClr val="000000"/>
              </a:solidFill>
            </a:endParaRPr>
          </a:p>
        </p:txBody>
      </p:sp>
      <p:sp>
        <p:nvSpPr>
          <p:cNvPr id="258" name="Freeform 130"/>
          <p:cNvSpPr>
            <a:spLocks/>
          </p:cNvSpPr>
          <p:nvPr/>
        </p:nvSpPr>
        <p:spPr bwMode="gray">
          <a:xfrm>
            <a:off x="4446359" y="3487739"/>
            <a:ext cx="242937" cy="2572"/>
          </a:xfrm>
          <a:custGeom>
            <a:avLst/>
            <a:gdLst>
              <a:gd name="T0" fmla="*/ 0 w 105"/>
              <a:gd name="T1" fmla="*/ 0 h 1"/>
              <a:gd name="T2" fmla="*/ 5 w 105"/>
              <a:gd name="T3" fmla="*/ 0 h 1"/>
              <a:gd name="T4" fmla="*/ 0 60000 65536"/>
              <a:gd name="T5" fmla="*/ 0 60000 65536"/>
              <a:gd name="T6" fmla="*/ 0 w 105"/>
              <a:gd name="T7" fmla="*/ 0 h 1"/>
              <a:gd name="T8" fmla="*/ 105 w 105"/>
              <a:gd name="T9" fmla="*/ 1 h 1"/>
            </a:gdLst>
            <a:ahLst/>
            <a:cxnLst>
              <a:cxn ang="T4">
                <a:pos x="T0" y="T1"/>
              </a:cxn>
              <a:cxn ang="T5">
                <a:pos x="T2" y="T3"/>
              </a:cxn>
            </a:cxnLst>
            <a:rect l="T6" t="T7" r="T8" b="T9"/>
            <a:pathLst>
              <a:path w="105" h="1">
                <a:moveTo>
                  <a:pt x="0" y="0"/>
                </a:moveTo>
                <a:lnTo>
                  <a:pt x="104" y="0"/>
                </a:lnTo>
              </a:path>
            </a:pathLst>
          </a:custGeom>
          <a:solidFill>
            <a:schemeClr val="accent2"/>
          </a:solidFill>
          <a:ln w="38100">
            <a:solidFill>
              <a:schemeClr val="bg1"/>
            </a:solidFill>
            <a:round/>
            <a:headEnd/>
            <a:tailEnd/>
          </a:ln>
        </p:spPr>
        <p:txBody>
          <a:bodyPr wrap="none" lIns="81610" tIns="40804" rIns="81610" bIns="40804" anchor="ctr"/>
          <a:lstStyle/>
          <a:p>
            <a:pPr algn="ctr">
              <a:spcBef>
                <a:spcPct val="25000"/>
              </a:spcBef>
              <a:buClr>
                <a:srgbClr val="F0AB00"/>
              </a:buClr>
              <a:buSzPct val="80000"/>
              <a:buFont typeface="Wingdings" pitchFamily="2" charset="2"/>
              <a:buChar char="n"/>
            </a:pPr>
            <a:endParaRPr lang="en-US" sz="1050" dirty="0">
              <a:solidFill>
                <a:srgbClr val="000000"/>
              </a:solidFill>
              <a:cs typeface="Arial Unicode MS" pitchFamily="34" charset="-128"/>
            </a:endParaRPr>
          </a:p>
        </p:txBody>
      </p:sp>
      <p:sp>
        <p:nvSpPr>
          <p:cNvPr id="259" name="Freeform 131"/>
          <p:cNvSpPr>
            <a:spLocks/>
          </p:cNvSpPr>
          <p:nvPr/>
        </p:nvSpPr>
        <p:spPr bwMode="gray">
          <a:xfrm>
            <a:off x="4561588" y="3365905"/>
            <a:ext cx="0" cy="242937"/>
          </a:xfrm>
          <a:custGeom>
            <a:avLst/>
            <a:gdLst>
              <a:gd name="T0" fmla="*/ 0 w 1"/>
              <a:gd name="T1" fmla="*/ 0 h 105"/>
              <a:gd name="T2" fmla="*/ 0 w 1"/>
              <a:gd name="T3" fmla="*/ 8 h 105"/>
              <a:gd name="T4" fmla="*/ 0 60000 65536"/>
              <a:gd name="T5" fmla="*/ 0 60000 65536"/>
              <a:gd name="T6" fmla="*/ 0 w 1"/>
              <a:gd name="T7" fmla="*/ 0 h 105"/>
              <a:gd name="T8" fmla="*/ 0 w 1"/>
              <a:gd name="T9" fmla="*/ 105 h 105"/>
            </a:gdLst>
            <a:ahLst/>
            <a:cxnLst>
              <a:cxn ang="T4">
                <a:pos x="T0" y="T1"/>
              </a:cxn>
              <a:cxn ang="T5">
                <a:pos x="T2" y="T3"/>
              </a:cxn>
            </a:cxnLst>
            <a:rect l="T6" t="T7" r="T8" b="T9"/>
            <a:pathLst>
              <a:path w="1" h="105">
                <a:moveTo>
                  <a:pt x="0" y="0"/>
                </a:moveTo>
                <a:lnTo>
                  <a:pt x="0" y="104"/>
                </a:lnTo>
              </a:path>
            </a:pathLst>
          </a:custGeom>
          <a:solidFill>
            <a:schemeClr val="accent2"/>
          </a:solidFill>
          <a:ln w="38100">
            <a:solidFill>
              <a:schemeClr val="bg1"/>
            </a:solidFill>
            <a:round/>
            <a:headEnd/>
            <a:tailEnd/>
          </a:ln>
        </p:spPr>
        <p:txBody>
          <a:bodyPr wrap="none" lIns="81610" tIns="40804" rIns="81610" bIns="40804" anchor="ctr"/>
          <a:lstStyle/>
          <a:p>
            <a:pPr algn="ctr">
              <a:spcBef>
                <a:spcPct val="25000"/>
              </a:spcBef>
              <a:buClr>
                <a:srgbClr val="F0AB00"/>
              </a:buClr>
              <a:buSzPct val="80000"/>
              <a:buFont typeface="Wingdings" pitchFamily="2" charset="2"/>
              <a:buChar char="n"/>
            </a:pPr>
            <a:endParaRPr lang="en-US" sz="1050" dirty="0">
              <a:solidFill>
                <a:srgbClr val="000000"/>
              </a:solidFill>
              <a:cs typeface="Arial Unicode MS" pitchFamily="34" charset="-128"/>
            </a:endParaRPr>
          </a:p>
        </p:txBody>
      </p:sp>
      <p:sp>
        <p:nvSpPr>
          <p:cNvPr id="260" name="Rectangle 259"/>
          <p:cNvSpPr/>
          <p:nvPr/>
        </p:nvSpPr>
        <p:spPr bwMode="gray">
          <a:xfrm>
            <a:off x="4518746" y="3720228"/>
            <a:ext cx="36000" cy="34289"/>
          </a:xfrm>
          <a:prstGeom prst="rect">
            <a:avLst/>
          </a:prstGeom>
          <a:solidFill>
            <a:schemeClr val="bg1"/>
          </a:solidFill>
          <a:ln w="6350" algn="ctr">
            <a:noFill/>
            <a:miter lim="800000"/>
            <a:headEnd/>
            <a:tailEnd/>
          </a:ln>
        </p:spPr>
        <p:txBody>
          <a:bodyPr lIns="80324" tIns="64259" rIns="80324" bIns="64259" rtlCol="0" anchor="ctr"/>
          <a:lstStyle/>
          <a:p>
            <a:pPr algn="ctr">
              <a:spcBef>
                <a:spcPct val="50000"/>
              </a:spcBef>
              <a:buClr>
                <a:srgbClr val="F0AB00"/>
              </a:buClr>
              <a:buSzPct val="80000"/>
            </a:pPr>
            <a:endParaRPr lang="de-DE" kern="0" dirty="0">
              <a:solidFill>
                <a:srgbClr val="000000"/>
              </a:solidFill>
              <a:ea typeface="Arial Unicode MS" pitchFamily="34" charset="-128"/>
              <a:cs typeface="Arial Unicode MS" pitchFamily="34" charset="-128"/>
            </a:endParaRPr>
          </a:p>
        </p:txBody>
      </p:sp>
      <p:sp>
        <p:nvSpPr>
          <p:cNvPr id="110" name="Rectangle 109"/>
          <p:cNvSpPr/>
          <p:nvPr/>
        </p:nvSpPr>
        <p:spPr bwMode="gray">
          <a:xfrm>
            <a:off x="5485282" y="2576977"/>
            <a:ext cx="143649" cy="116206"/>
          </a:xfrm>
          <a:prstGeom prst="rect">
            <a:avLst/>
          </a:prstGeom>
          <a:solidFill>
            <a:schemeClr val="bg1"/>
          </a:solidFill>
          <a:ln w="6350" algn="ctr">
            <a:noFill/>
            <a:miter lim="800000"/>
            <a:headEnd/>
            <a:tailEnd/>
          </a:ln>
        </p:spPr>
        <p:txBody>
          <a:bodyPr lIns="67459" tIns="53966" rIns="67459" bIns="53966" rtlCol="0" anchor="ctr"/>
          <a:lstStyle/>
          <a:p>
            <a:pPr algn="ctr" defTabSz="685385">
              <a:spcBef>
                <a:spcPct val="50000"/>
              </a:spcBef>
              <a:buClr>
                <a:srgbClr val="F0AB00"/>
              </a:buClr>
              <a:buSzPct val="80000"/>
            </a:pPr>
            <a:endParaRPr lang="de-DE" sz="1500" kern="0" dirty="0" err="1">
              <a:ea typeface="Arial Unicode MS" pitchFamily="34" charset="-128"/>
              <a:cs typeface="Arial Unicode MS" pitchFamily="34" charset="-128"/>
            </a:endParaRPr>
          </a:p>
        </p:txBody>
      </p:sp>
      <p:sp>
        <p:nvSpPr>
          <p:cNvPr id="111" name="Rectangle 110"/>
          <p:cNvSpPr/>
          <p:nvPr/>
        </p:nvSpPr>
        <p:spPr bwMode="gray">
          <a:xfrm rot="16200000" flipV="1">
            <a:off x="5535242" y="2555793"/>
            <a:ext cx="13499" cy="130969"/>
          </a:xfrm>
          <a:prstGeom prst="rect">
            <a:avLst/>
          </a:prstGeom>
          <a:solidFill>
            <a:schemeClr val="accent1"/>
          </a:solidFill>
          <a:ln w="6350" algn="ctr">
            <a:noFill/>
            <a:miter lim="800000"/>
            <a:headEnd/>
            <a:tailEnd/>
          </a:ln>
        </p:spPr>
        <p:txBody>
          <a:bodyPr lIns="67459" tIns="53966" rIns="67459" bIns="53966" rtlCol="0" anchor="ctr"/>
          <a:lstStyle/>
          <a:p>
            <a:pPr algn="ctr">
              <a:spcBef>
                <a:spcPct val="50000"/>
              </a:spcBef>
              <a:buClr>
                <a:srgbClr val="F0AB00"/>
              </a:buClr>
              <a:buSzPct val="80000"/>
            </a:pPr>
            <a:endParaRPr lang="de-DE" kern="0" dirty="0">
              <a:solidFill>
                <a:srgbClr val="000000"/>
              </a:solidFill>
              <a:ea typeface="Arial Unicode MS" pitchFamily="34" charset="-128"/>
              <a:cs typeface="Arial Unicode MS" pitchFamily="34" charset="-128"/>
            </a:endParaRPr>
          </a:p>
        </p:txBody>
      </p:sp>
      <p:sp>
        <p:nvSpPr>
          <p:cNvPr id="112" name="Rectangle 111"/>
          <p:cNvSpPr/>
          <p:nvPr/>
        </p:nvSpPr>
        <p:spPr bwMode="gray">
          <a:xfrm>
            <a:off x="5530467" y="2556507"/>
            <a:ext cx="18000" cy="132266"/>
          </a:xfrm>
          <a:prstGeom prst="rect">
            <a:avLst/>
          </a:prstGeom>
          <a:solidFill>
            <a:schemeClr val="accent1"/>
          </a:solidFill>
          <a:ln w="6350" algn="ctr">
            <a:noFill/>
            <a:miter lim="800000"/>
            <a:headEnd/>
            <a:tailEnd/>
          </a:ln>
        </p:spPr>
        <p:txBody>
          <a:bodyPr lIns="67459" tIns="53966" rIns="67459" bIns="53966" rtlCol="0" anchor="ctr"/>
          <a:lstStyle/>
          <a:p>
            <a:pPr algn="ctr">
              <a:spcBef>
                <a:spcPct val="50000"/>
              </a:spcBef>
              <a:buClr>
                <a:srgbClr val="F0AB00"/>
              </a:buClr>
              <a:buSzPct val="80000"/>
            </a:pPr>
            <a:endParaRPr lang="de-DE" kern="0" dirty="0">
              <a:solidFill>
                <a:srgbClr val="000000"/>
              </a:solidFill>
              <a:ea typeface="Arial Unicode MS" pitchFamily="34" charset="-128"/>
              <a:cs typeface="Arial Unicode MS" pitchFamily="34" charset="-128"/>
            </a:endParaRPr>
          </a:p>
        </p:txBody>
      </p:sp>
      <p:sp>
        <p:nvSpPr>
          <p:cNvPr id="113" name="Text Placeholder 2"/>
          <p:cNvSpPr txBox="1">
            <a:spLocks/>
          </p:cNvSpPr>
          <p:nvPr/>
        </p:nvSpPr>
        <p:spPr>
          <a:xfrm>
            <a:off x="314478" y="5156744"/>
            <a:ext cx="8494713" cy="456439"/>
          </a:xfrm>
          <a:prstGeom prst="rect">
            <a:avLst/>
          </a:prstGeom>
          <a:noFill/>
        </p:spPr>
        <p:txBody>
          <a:bodyPr lIns="68539" tIns="34269" rIns="68539" bIns="34269"/>
          <a:lstStyle/>
          <a:p>
            <a:pPr>
              <a:spcBef>
                <a:spcPts val="1798"/>
              </a:spcBef>
              <a:buClr>
                <a:schemeClr val="accent1"/>
              </a:buClr>
              <a:buSzPct val="80000"/>
              <a:defRPr/>
            </a:pPr>
            <a:r>
              <a:rPr lang="de-DE" sz="1125" b="1" dirty="0">
                <a:latin typeface="+mn-lt"/>
              </a:rPr>
              <a:t>In-Memory Data Management ermöglicht die Verarbeitung sehr großer Datenmengen im Hauptspeicher . Ergebnisse aus Analysen und Transaktionen stehen dadurch in Echtzeit zur Verfügung.</a:t>
            </a:r>
          </a:p>
          <a:p>
            <a:pPr marL="202377" lvl="2" indent="-134919">
              <a:spcBef>
                <a:spcPts val="300"/>
              </a:spcBef>
              <a:buClr>
                <a:schemeClr val="accent1"/>
              </a:buClr>
              <a:buSzPct val="100000"/>
              <a:defRPr/>
            </a:pPr>
            <a:endParaRPr lang="de-DE" sz="1050" dirty="0">
              <a:latin typeface="+mn-lt"/>
            </a:endParaRPr>
          </a:p>
          <a:p>
            <a:pPr marL="202377" lvl="2" indent="-134919">
              <a:spcBef>
                <a:spcPts val="300"/>
              </a:spcBef>
              <a:buClr>
                <a:schemeClr val="accent1"/>
              </a:buClr>
              <a:buSzPct val="100000"/>
              <a:buFont typeface="Wingdings" pitchFamily="2" charset="2"/>
              <a:buChar char=""/>
              <a:defRPr/>
            </a:pPr>
            <a:endParaRPr lang="de-DE" sz="1050" dirty="0">
              <a:latin typeface="+mn-lt"/>
            </a:endParaRPr>
          </a:p>
        </p:txBody>
      </p:sp>
    </p:spTree>
    <p:extLst>
      <p:ext uri="{BB962C8B-B14F-4D97-AF65-F5344CB8AC3E}">
        <p14:creationId xmlns:p14="http://schemas.microsoft.com/office/powerpoint/2010/main" val="2987831451"/>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Querying</a:t>
            </a:r>
            <a:r>
              <a:rPr lang="de-DE" dirty="0"/>
              <a:t> </a:t>
            </a:r>
            <a:r>
              <a:rPr lang="de-DE" dirty="0" err="1"/>
              <a:t>near</a:t>
            </a:r>
            <a:r>
              <a:rPr lang="de-DE" dirty="0"/>
              <a:t> Realtime</a:t>
            </a:r>
          </a:p>
        </p:txBody>
      </p:sp>
      <p:sp>
        <p:nvSpPr>
          <p:cNvPr id="3" name="Inhaltsplatzhalter 2"/>
          <p:cNvSpPr>
            <a:spLocks noGrp="1"/>
          </p:cNvSpPr>
          <p:nvPr>
            <p:ph idx="1"/>
          </p:nvPr>
        </p:nvSpPr>
        <p:spPr>
          <a:xfrm>
            <a:off x="228600" y="1143000"/>
            <a:ext cx="9132888" cy="4745037"/>
          </a:xfrm>
        </p:spPr>
        <p:txBody>
          <a:bodyPr/>
          <a:lstStyle/>
          <a:p>
            <a:r>
              <a:rPr lang="de-DE" dirty="0"/>
              <a:t>HANA </a:t>
            </a:r>
            <a:r>
              <a:rPr lang="de-DE" dirty="0" err="1"/>
              <a:t>pushes</a:t>
            </a:r>
            <a:r>
              <a:rPr lang="de-DE" dirty="0"/>
              <a:t> </a:t>
            </a:r>
            <a:r>
              <a:rPr lang="de-DE" dirty="0" err="1"/>
              <a:t>parts</a:t>
            </a:r>
            <a:r>
              <a:rPr lang="de-DE" dirty="0"/>
              <a:t> </a:t>
            </a:r>
            <a:r>
              <a:rPr lang="de-DE" dirty="0" err="1"/>
              <a:t>of</a:t>
            </a:r>
            <a:r>
              <a:rPr lang="de-DE" dirty="0"/>
              <a:t> Business Analytics </a:t>
            </a:r>
            <a:r>
              <a:rPr lang="de-DE" dirty="0" err="1"/>
              <a:t>to</a:t>
            </a:r>
            <a:r>
              <a:rPr lang="de-DE" dirty="0"/>
              <a:t> Realtime</a:t>
            </a:r>
          </a:p>
          <a:p>
            <a:r>
              <a:rPr lang="de-DE" dirty="0" err="1"/>
              <a:t>Before</a:t>
            </a:r>
            <a:r>
              <a:rPr lang="de-DE" dirty="0"/>
              <a:t> HANA: </a:t>
            </a:r>
          </a:p>
          <a:p>
            <a:pPr lvl="1"/>
            <a:r>
              <a:rPr lang="de-DE" dirty="0"/>
              <a:t>Datawarehouses Analytics (</a:t>
            </a:r>
            <a:r>
              <a:rPr lang="de-DE" dirty="0" err="1"/>
              <a:t>with</a:t>
            </a:r>
            <a:r>
              <a:rPr lang="de-DE" dirty="0"/>
              <a:t> </a:t>
            </a:r>
            <a:r>
              <a:rPr lang="de-DE" dirty="0" err="1"/>
              <a:t>precalculated</a:t>
            </a:r>
            <a:r>
              <a:rPr lang="de-DE" dirty="0"/>
              <a:t> </a:t>
            </a:r>
            <a:r>
              <a:rPr lang="de-DE" dirty="0" err="1"/>
              <a:t>features</a:t>
            </a:r>
            <a:r>
              <a:rPr lang="de-DE" dirty="0"/>
              <a:t>)</a:t>
            </a:r>
          </a:p>
          <a:p>
            <a:pPr lvl="1"/>
            <a:r>
              <a:rPr lang="en-US" dirty="0"/>
              <a:t>„Fast Analysis of Shared Multidimensional Information“ (FASMI)</a:t>
            </a:r>
            <a:endParaRPr lang="de-DE" dirty="0"/>
          </a:p>
          <a:p>
            <a:pPr lvl="1"/>
            <a:r>
              <a:rPr lang="de-DE" dirty="0"/>
              <a:t>Online Analytical Processing (OLAP)</a:t>
            </a:r>
          </a:p>
          <a:p>
            <a:pPr lvl="1"/>
            <a:r>
              <a:rPr lang="de-DE" dirty="0"/>
              <a:t>OLAP Cube </a:t>
            </a:r>
          </a:p>
          <a:p>
            <a:pPr lvl="2"/>
            <a:r>
              <a:rPr lang="de-DE" dirty="0"/>
              <a:t>multidimensional </a:t>
            </a:r>
            <a:r>
              <a:rPr lang="de-DE" dirty="0" err="1"/>
              <a:t>representation</a:t>
            </a:r>
            <a:r>
              <a:rPr lang="de-DE" dirty="0"/>
              <a:t> </a:t>
            </a:r>
            <a:r>
              <a:rPr lang="de-DE" dirty="0" err="1"/>
              <a:t>of</a:t>
            </a:r>
            <a:r>
              <a:rPr lang="de-DE" dirty="0"/>
              <a:t> </a:t>
            </a:r>
            <a:r>
              <a:rPr lang="de-DE" dirty="0" err="1"/>
              <a:t>data</a:t>
            </a:r>
            <a:r>
              <a:rPr lang="de-DE" dirty="0"/>
              <a:t> fit </a:t>
            </a:r>
            <a:r>
              <a:rPr lang="de-DE" dirty="0" err="1"/>
              <a:t>for</a:t>
            </a:r>
            <a:r>
              <a:rPr lang="de-DE" dirty="0"/>
              <a:t> </a:t>
            </a:r>
            <a:r>
              <a:rPr lang="de-DE" dirty="0" err="1"/>
              <a:t>analysis</a:t>
            </a:r>
            <a:endParaRPr lang="de-DE" dirty="0"/>
          </a:p>
          <a:p>
            <a:pPr lvl="2"/>
            <a:r>
              <a:rPr lang="de-DE" dirty="0" err="1"/>
              <a:t>Typically</a:t>
            </a:r>
            <a:r>
              <a:rPr lang="de-DE" dirty="0"/>
              <a:t> </a:t>
            </a:r>
            <a:r>
              <a:rPr lang="de-DE" dirty="0" err="1"/>
              <a:t>independent</a:t>
            </a:r>
            <a:r>
              <a:rPr lang="de-DE" dirty="0"/>
              <a:t> </a:t>
            </a:r>
            <a:r>
              <a:rPr lang="de-DE" dirty="0" err="1"/>
              <a:t>of</a:t>
            </a:r>
            <a:r>
              <a:rPr lang="de-DE" dirty="0"/>
              <a:t> Online Transaction Processing</a:t>
            </a:r>
          </a:p>
          <a:p>
            <a:r>
              <a:rPr lang="de-DE" dirty="0" err="1"/>
              <a:t>Promise</a:t>
            </a:r>
            <a:r>
              <a:rPr lang="de-DE" dirty="0"/>
              <a:t> </a:t>
            </a:r>
            <a:r>
              <a:rPr lang="de-DE" dirty="0" err="1"/>
              <a:t>of</a:t>
            </a:r>
            <a:r>
              <a:rPr lang="de-DE" dirty="0"/>
              <a:t> </a:t>
            </a:r>
            <a:r>
              <a:rPr lang="de-DE" dirty="0" err="1"/>
              <a:t>In-Memory</a:t>
            </a:r>
            <a:r>
              <a:rPr lang="de-DE" dirty="0" err="1">
                <a:sym typeface="Wingdings" panose="05000000000000000000" pitchFamily="2" charset="2"/>
              </a:rPr>
              <a:t></a:t>
            </a:r>
            <a:r>
              <a:rPr lang="de-DE" dirty="0" err="1"/>
              <a:t>Combination</a:t>
            </a:r>
            <a:r>
              <a:rPr lang="de-DE" dirty="0"/>
              <a:t> </a:t>
            </a:r>
            <a:r>
              <a:rPr lang="de-DE" dirty="0" err="1"/>
              <a:t>of</a:t>
            </a:r>
            <a:r>
              <a:rPr lang="de-DE" dirty="0"/>
              <a:t> OLAP </a:t>
            </a:r>
            <a:r>
              <a:rPr lang="de-DE" dirty="0" err="1"/>
              <a:t>and</a:t>
            </a:r>
            <a:r>
              <a:rPr lang="de-DE" dirty="0"/>
              <a:t> OLTP</a:t>
            </a:r>
          </a:p>
          <a:p>
            <a:endParaRPr lang="de-DE" dirty="0"/>
          </a:p>
          <a:p>
            <a:pPr marL="0" indent="0">
              <a:buNone/>
            </a:pPr>
            <a:r>
              <a:rPr lang="de-DE" dirty="0"/>
              <a:t>Analysis </a:t>
            </a:r>
            <a:r>
              <a:rPr lang="de-DE" dirty="0" err="1"/>
              <a:t>can</a:t>
            </a:r>
            <a:r>
              <a:rPr lang="de-DE" dirty="0"/>
              <a:t> </a:t>
            </a:r>
            <a:r>
              <a:rPr lang="de-DE" dirty="0" err="1"/>
              <a:t>be</a:t>
            </a:r>
            <a:r>
              <a:rPr lang="de-DE" dirty="0"/>
              <a:t> </a:t>
            </a:r>
            <a:r>
              <a:rPr lang="de-DE" dirty="0" err="1"/>
              <a:t>build</a:t>
            </a:r>
            <a:r>
              <a:rPr lang="de-DE" dirty="0"/>
              <a:t> </a:t>
            </a:r>
            <a:r>
              <a:rPr lang="de-DE" dirty="0" err="1"/>
              <a:t>into</a:t>
            </a:r>
            <a:r>
              <a:rPr lang="de-DE" dirty="0"/>
              <a:t> </a:t>
            </a:r>
            <a:r>
              <a:rPr lang="de-DE" dirty="0" err="1"/>
              <a:t>transactions</a:t>
            </a:r>
            <a:endParaRPr lang="de-DE" dirty="0"/>
          </a:p>
          <a:p>
            <a:pPr marL="0" indent="0">
              <a:buNone/>
            </a:pPr>
            <a:r>
              <a:rPr lang="de-DE" dirty="0">
                <a:sym typeface="Wingdings" panose="05000000000000000000" pitchFamily="2" charset="2"/>
              </a:rPr>
              <a:t></a:t>
            </a:r>
            <a:r>
              <a:rPr lang="de-DE" dirty="0" err="1">
                <a:sym typeface="Wingdings" panose="05000000000000000000" pitchFamily="2" charset="2"/>
              </a:rPr>
              <a:t>Context</a:t>
            </a:r>
            <a:r>
              <a:rPr lang="de-DE" dirty="0">
                <a:sym typeface="Wingdings" panose="05000000000000000000" pitchFamily="2" charset="2"/>
              </a:rPr>
              <a:t> </a:t>
            </a:r>
            <a:r>
              <a:rPr lang="de-DE" dirty="0" err="1">
                <a:sym typeface="Wingdings" panose="05000000000000000000" pitchFamily="2" charset="2"/>
              </a:rPr>
              <a:t>sensititive</a:t>
            </a:r>
            <a:r>
              <a:rPr lang="de-DE" dirty="0">
                <a:sym typeface="Wingdings" panose="05000000000000000000" pitchFamily="2" charset="2"/>
              </a:rPr>
              <a:t> </a:t>
            </a:r>
            <a:r>
              <a:rPr lang="de-DE" dirty="0" err="1">
                <a:sym typeface="Wingdings" panose="05000000000000000000" pitchFamily="2" charset="2"/>
              </a:rPr>
              <a:t>systems</a:t>
            </a:r>
            <a:endParaRPr lang="de-DE" dirty="0"/>
          </a:p>
          <a:p>
            <a:endParaRPr lang="de-DE" dirty="0"/>
          </a:p>
          <a:p>
            <a:pPr marL="394575" lvl="1" indent="0">
              <a:buNone/>
            </a:pPr>
            <a:endParaRPr lang="de-DE" dirty="0"/>
          </a:p>
        </p:txBody>
      </p:sp>
      <p:sp>
        <p:nvSpPr>
          <p:cNvPr id="4" name="Fußzeilenplatzhalter 3"/>
          <p:cNvSpPr>
            <a:spLocks noGrp="1"/>
          </p:cNvSpPr>
          <p:nvPr>
            <p:ph type="ftr" sz="quarter" idx="10"/>
          </p:nvPr>
        </p:nvSpPr>
        <p:spPr/>
        <p:txBody>
          <a:bodyPr/>
          <a:lstStyle/>
          <a:p>
            <a:r>
              <a:rPr lang="de-DE"/>
              <a:t>Entwicklung eines intelligenten Annotationstools für Sensordaten </a:t>
            </a:r>
            <a:endParaRPr lang="de-DE" dirty="0"/>
          </a:p>
        </p:txBody>
      </p:sp>
    </p:spTree>
    <p:extLst>
      <p:ext uri="{BB962C8B-B14F-4D97-AF65-F5344CB8AC3E}">
        <p14:creationId xmlns:p14="http://schemas.microsoft.com/office/powerpoint/2010/main" val="12827987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Example</a:t>
            </a:r>
            <a:r>
              <a:rPr lang="de-DE" dirty="0"/>
              <a:t> Game-Analytics</a:t>
            </a:r>
          </a:p>
        </p:txBody>
      </p:sp>
      <p:pic>
        <p:nvPicPr>
          <p:cNvPr id="2052" name="Picture 4"/>
          <p:cNvPicPr>
            <a:picLocks noChangeAspect="1" noChangeArrowheads="1"/>
          </p:cNvPicPr>
          <p:nvPr/>
        </p:nvPicPr>
        <p:blipFill>
          <a:blip r:embed="rId2">
            <a:clrChange>
              <a:clrFrom>
                <a:srgbClr val="F2FFFF"/>
              </a:clrFrom>
              <a:clrTo>
                <a:srgbClr val="F2FFFF">
                  <a:alpha val="0"/>
                </a:srgbClr>
              </a:clrTo>
            </a:clrChange>
            <a:extLst>
              <a:ext uri="{28A0092B-C50C-407E-A947-70E740481C1C}">
                <a14:useLocalDpi xmlns:a14="http://schemas.microsoft.com/office/drawing/2010/main" val="0"/>
              </a:ext>
            </a:extLst>
          </a:blip>
          <a:srcRect/>
          <a:stretch>
            <a:fillRect/>
          </a:stretch>
        </p:blipFill>
        <p:spPr bwMode="auto">
          <a:xfrm>
            <a:off x="1412732" y="1539283"/>
            <a:ext cx="6317057" cy="4223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69538823"/>
      </p:ext>
    </p:extLst>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dirty="0"/>
              <a:t>A Context Processing Chain</a:t>
            </a:r>
          </a:p>
        </p:txBody>
      </p:sp>
      <p:pic>
        <p:nvPicPr>
          <p:cNvPr id="4" name="Grafik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164260" y="1143000"/>
            <a:ext cx="5138240" cy="5107100"/>
          </a:xfrm>
          <a:prstGeom prst="rect">
            <a:avLst/>
          </a:prstGeom>
        </p:spPr>
      </p:pic>
      <p:sp>
        <p:nvSpPr>
          <p:cNvPr id="3" name="Ellipse 2"/>
          <p:cNvSpPr/>
          <p:nvPr/>
        </p:nvSpPr>
        <p:spPr>
          <a:xfrm>
            <a:off x="1905000" y="4800600"/>
            <a:ext cx="4419600" cy="1600200"/>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8023578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platzhalter 2"/>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2" name="Rechteck 1"/>
          <p:cNvSpPr/>
          <p:nvPr/>
        </p:nvSpPr>
        <p:spPr>
          <a:xfrm>
            <a:off x="152400" y="6477000"/>
            <a:ext cx="8686800" cy="369332"/>
          </a:xfrm>
          <a:prstGeom prst="rect">
            <a:avLst/>
          </a:prstGeom>
        </p:spPr>
        <p:txBody>
          <a:bodyPr wrap="square">
            <a:spAutoFit/>
          </a:bodyPr>
          <a:lstStyle/>
          <a:p>
            <a:r>
              <a:rPr lang="de-DE" dirty="0">
                <a:hlinkClick r:id="rId3"/>
              </a:rPr>
              <a:t>Source: https://released.info.ucl.ac.be/projects/varibru/solution.html</a:t>
            </a:r>
            <a:endParaRPr lang="de-DE" dirty="0"/>
          </a:p>
        </p:txBody>
      </p:sp>
    </p:spTree>
    <p:extLst>
      <p:ext uri="{BB962C8B-B14F-4D97-AF65-F5344CB8AC3E}">
        <p14:creationId xmlns:p14="http://schemas.microsoft.com/office/powerpoint/2010/main" val="4178605530"/>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platzhalter 2"/>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a:xfrm>
            <a:off x="0" y="0"/>
            <a:ext cx="9144000" cy="6858000"/>
          </a:xfrm>
        </p:spPr>
      </p:pic>
      <p:sp>
        <p:nvSpPr>
          <p:cNvPr id="4" name="Rechteck 3"/>
          <p:cNvSpPr/>
          <p:nvPr/>
        </p:nvSpPr>
        <p:spPr>
          <a:xfrm>
            <a:off x="152400" y="6477000"/>
            <a:ext cx="8686800" cy="369332"/>
          </a:xfrm>
          <a:prstGeom prst="rect">
            <a:avLst/>
          </a:prstGeom>
        </p:spPr>
        <p:txBody>
          <a:bodyPr wrap="square">
            <a:spAutoFit/>
          </a:bodyPr>
          <a:lstStyle/>
          <a:p>
            <a:r>
              <a:rPr lang="de-DE">
                <a:hlinkClick r:id="rId3"/>
              </a:rPr>
              <a:t>Source: https://released.info.ucl.ac.be/projects/varibru/solution.html</a:t>
            </a:r>
            <a:endParaRPr lang="de-DE" dirty="0"/>
          </a:p>
        </p:txBody>
      </p:sp>
    </p:spTree>
    <p:extLst>
      <p:ext uri="{BB962C8B-B14F-4D97-AF65-F5344CB8AC3E}">
        <p14:creationId xmlns:p14="http://schemas.microsoft.com/office/powerpoint/2010/main" val="4001253410"/>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de-DE" dirty="0" err="1"/>
              <a:t>Context-Awarene</a:t>
            </a:r>
            <a:r>
              <a:rPr lang="de-DE" dirty="0"/>
              <a:t> </a:t>
            </a:r>
            <a:r>
              <a:rPr lang="de-DE" dirty="0" err="1"/>
              <a:t>Application</a:t>
            </a:r>
            <a:r>
              <a:rPr lang="de-DE" dirty="0"/>
              <a:t> (</a:t>
            </a:r>
            <a:r>
              <a:rPr lang="de-DE" dirty="0" err="1"/>
              <a:t>Recap</a:t>
            </a:r>
            <a:r>
              <a:rPr lang="de-DE" dirty="0"/>
              <a:t>: </a:t>
            </a:r>
            <a:r>
              <a:rPr lang="de-DE" dirty="0" err="1"/>
              <a:t>Schilit</a:t>
            </a:r>
            <a:r>
              <a:rPr lang="de-DE" dirty="0"/>
              <a:t>)</a:t>
            </a:r>
          </a:p>
        </p:txBody>
      </p:sp>
      <p:sp>
        <p:nvSpPr>
          <p:cNvPr id="4" name="Inhaltsplatzhalter 3"/>
          <p:cNvSpPr>
            <a:spLocks noGrp="1"/>
          </p:cNvSpPr>
          <p:nvPr>
            <p:ph idx="1"/>
          </p:nvPr>
        </p:nvSpPr>
        <p:spPr/>
        <p:txBody>
          <a:bodyPr/>
          <a:lstStyle/>
          <a:p>
            <a:pPr lvl="1" latinLnBrk="0"/>
            <a:r>
              <a:rPr lang="en-US" dirty="0"/>
              <a:t>Proximate Selection</a:t>
            </a:r>
          </a:p>
          <a:p>
            <a:pPr lvl="2" latinLnBrk="0"/>
            <a:r>
              <a:rPr lang="en-US" dirty="0"/>
              <a:t>A user interface technique where the contextually-relevant objects are emphasized or otherwise made easier to choose</a:t>
            </a:r>
          </a:p>
          <a:p>
            <a:pPr lvl="1" latinLnBrk="0"/>
            <a:r>
              <a:rPr lang="en-US" dirty="0"/>
              <a:t>Automatic Contextual Reconfigurations</a:t>
            </a:r>
          </a:p>
          <a:p>
            <a:pPr lvl="2" latinLnBrk="0"/>
            <a:r>
              <a:rPr lang="en-US" dirty="0"/>
              <a:t>Rewiring components and presentation based on context </a:t>
            </a:r>
          </a:p>
          <a:p>
            <a:pPr lvl="1"/>
            <a:r>
              <a:rPr lang="en-US" dirty="0"/>
              <a:t>Contextual Information and Commands</a:t>
            </a:r>
          </a:p>
          <a:p>
            <a:pPr lvl="2" latinLnBrk="0"/>
            <a:r>
              <a:rPr lang="en-US" dirty="0"/>
              <a:t>Produce different results according to the context in which they are issued</a:t>
            </a:r>
          </a:p>
          <a:p>
            <a:pPr lvl="1" latinLnBrk="0"/>
            <a:r>
              <a:rPr lang="en-US" dirty="0"/>
              <a:t>Context-Triggered Actions</a:t>
            </a:r>
          </a:p>
          <a:p>
            <a:pPr lvl="2" latinLnBrk="0"/>
            <a:r>
              <a:rPr lang="en-US" dirty="0"/>
              <a:t>Context-triggered actions are simple IF-THEN rules used to specify how context-aware systems should adapt</a:t>
            </a:r>
          </a:p>
          <a:p>
            <a:pPr marL="0" indent="0">
              <a:buNone/>
            </a:pPr>
            <a:endParaRPr lang="de-DE" dirty="0"/>
          </a:p>
        </p:txBody>
      </p:sp>
    </p:spTree>
    <p:extLst>
      <p:ext uri="{BB962C8B-B14F-4D97-AF65-F5344CB8AC3E}">
        <p14:creationId xmlns:p14="http://schemas.microsoft.com/office/powerpoint/2010/main" val="3405740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query</a:t>
            </a:r>
            <a:r>
              <a:rPr lang="de-DE" dirty="0"/>
              <a:t> = </a:t>
            </a:r>
            <a:r>
              <a:rPr lang="de-DE" dirty="0" err="1"/>
              <a:t>function</a:t>
            </a:r>
            <a:r>
              <a:rPr lang="de-DE" dirty="0"/>
              <a:t> (all </a:t>
            </a:r>
            <a:r>
              <a:rPr lang="de-DE" dirty="0" err="1"/>
              <a:t>data</a:t>
            </a:r>
            <a:r>
              <a:rPr lang="de-DE" dirty="0"/>
              <a:t>) </a:t>
            </a:r>
          </a:p>
        </p:txBody>
      </p:sp>
      <p:sp>
        <p:nvSpPr>
          <p:cNvPr id="3" name="Inhaltsplatzhalter 2"/>
          <p:cNvSpPr>
            <a:spLocks noGrp="1"/>
          </p:cNvSpPr>
          <p:nvPr>
            <p:ph idx="1"/>
          </p:nvPr>
        </p:nvSpPr>
        <p:spPr>
          <a:xfrm>
            <a:off x="392113" y="3962400"/>
            <a:ext cx="8356600" cy="1981200"/>
          </a:xfrm>
        </p:spPr>
        <p:txBody>
          <a:bodyPr/>
          <a:lstStyle/>
          <a:p>
            <a:pPr lvl="1">
              <a:buFont typeface="Arial" panose="020B0604020202020204" pitchFamily="34" charset="0"/>
              <a:buChar char="•"/>
            </a:pPr>
            <a:r>
              <a:rPr lang="de-DE" dirty="0"/>
              <a:t>Lambda </a:t>
            </a:r>
            <a:r>
              <a:rPr lang="de-DE" dirty="0" err="1"/>
              <a:t>Architecture</a:t>
            </a:r>
            <a:r>
              <a:rPr lang="de-DE" dirty="0"/>
              <a:t> </a:t>
            </a:r>
            <a:r>
              <a:rPr lang="de-DE" dirty="0" err="1"/>
              <a:t>splits</a:t>
            </a:r>
            <a:r>
              <a:rPr lang="de-DE" dirty="0"/>
              <a:t> </a:t>
            </a:r>
            <a:r>
              <a:rPr lang="de-DE" dirty="0" err="1"/>
              <a:t>realtime</a:t>
            </a:r>
            <a:r>
              <a:rPr lang="de-DE" dirty="0"/>
              <a:t> </a:t>
            </a:r>
            <a:r>
              <a:rPr lang="de-DE" dirty="0" err="1"/>
              <a:t>and</a:t>
            </a:r>
            <a:r>
              <a:rPr lang="de-DE" dirty="0"/>
              <a:t> </a:t>
            </a:r>
            <a:r>
              <a:rPr lang="de-DE" dirty="0" err="1"/>
              <a:t>batch</a:t>
            </a:r>
            <a:r>
              <a:rPr lang="de-DE" dirty="0"/>
              <a:t> </a:t>
            </a:r>
            <a:r>
              <a:rPr lang="de-DE" dirty="0" err="1"/>
              <a:t>tasks</a:t>
            </a:r>
            <a:endParaRPr lang="de-DE" dirty="0"/>
          </a:p>
          <a:p>
            <a:pPr lvl="2">
              <a:buFont typeface="Arial" panose="020B0604020202020204" pitchFamily="34" charset="0"/>
              <a:buChar char="•"/>
            </a:pPr>
            <a:r>
              <a:rPr lang="de-DE" dirty="0" err="1"/>
              <a:t>e.g</a:t>
            </a:r>
            <a:r>
              <a:rPr lang="de-DE" dirty="0"/>
              <a:t> CSS =  Offline Learning + Realtime </a:t>
            </a:r>
            <a:r>
              <a:rPr lang="de-DE" dirty="0" err="1"/>
              <a:t>Classification</a:t>
            </a:r>
            <a:endParaRPr lang="de-DE" dirty="0"/>
          </a:p>
          <a:p>
            <a:pPr lvl="1">
              <a:buFont typeface="Arial" panose="020B0604020202020204" pitchFamily="34" charset="0"/>
              <a:buChar char="•"/>
            </a:pPr>
            <a:r>
              <a:rPr lang="de-DE" dirty="0"/>
              <a:t>Batch Layer </a:t>
            </a:r>
            <a:r>
              <a:rPr lang="de-DE" dirty="0" err="1"/>
              <a:t>Hadoop</a:t>
            </a:r>
            <a:endParaRPr lang="de-DE" dirty="0"/>
          </a:p>
          <a:p>
            <a:pPr lvl="1">
              <a:buFont typeface="Arial" panose="020B0604020202020204" pitchFamily="34" charset="0"/>
              <a:buChar char="•"/>
            </a:pPr>
            <a:r>
              <a:rPr lang="de-DE" dirty="0"/>
              <a:t>Realtime Processing</a:t>
            </a:r>
          </a:p>
          <a:p>
            <a:pPr lvl="1">
              <a:buFont typeface="Arial" panose="020B0604020202020204" pitchFamily="34" charset="0"/>
              <a:buChar char="•"/>
            </a:pPr>
            <a:endParaRPr lang="de-DE" dirty="0"/>
          </a:p>
          <a:p>
            <a:pPr marL="394575" lvl="1" indent="0">
              <a:buNone/>
            </a:pPr>
            <a:endParaRPr lang="de-DE" dirty="0"/>
          </a:p>
        </p:txBody>
      </p:sp>
      <p:sp>
        <p:nvSpPr>
          <p:cNvPr id="4" name="Fußzeilenplatzhalter 3"/>
          <p:cNvSpPr>
            <a:spLocks noGrp="1"/>
          </p:cNvSpPr>
          <p:nvPr>
            <p:ph type="ftr" sz="quarter" idx="10"/>
          </p:nvPr>
        </p:nvSpPr>
        <p:spPr/>
        <p:txBody>
          <a:bodyPr/>
          <a:lstStyle/>
          <a:p>
            <a:r>
              <a:rPr lang="de-DE"/>
              <a:t>Entwicklung eines intelligenten Annotationstools für Sensordaten </a:t>
            </a:r>
            <a:endParaRPr lang="de-DE" dirty="0"/>
          </a:p>
        </p:txBody>
      </p:sp>
      <p:pic>
        <p:nvPicPr>
          <p:cNvPr id="5" name="Grafik 4"/>
          <p:cNvPicPr>
            <a:picLocks noChangeAspect="1"/>
          </p:cNvPicPr>
          <p:nvPr/>
        </p:nvPicPr>
        <p:blipFill>
          <a:blip r:embed="rId2"/>
          <a:stretch>
            <a:fillRect/>
          </a:stretch>
        </p:blipFill>
        <p:spPr>
          <a:xfrm>
            <a:off x="867523" y="1397000"/>
            <a:ext cx="6434977" cy="1022257"/>
          </a:xfrm>
          <a:prstGeom prst="rect">
            <a:avLst/>
          </a:prstGeom>
        </p:spPr>
      </p:pic>
      <p:sp>
        <p:nvSpPr>
          <p:cNvPr id="6" name="Textfeld 5"/>
          <p:cNvSpPr txBox="1"/>
          <p:nvPr/>
        </p:nvSpPr>
        <p:spPr>
          <a:xfrm>
            <a:off x="1905000" y="2551575"/>
            <a:ext cx="761747" cy="369332"/>
          </a:xfrm>
          <a:prstGeom prst="rect">
            <a:avLst/>
          </a:prstGeom>
          <a:noFill/>
        </p:spPr>
        <p:txBody>
          <a:bodyPr wrap="none" rtlCol="0">
            <a:spAutoFit/>
          </a:bodyPr>
          <a:lstStyle/>
          <a:p>
            <a:r>
              <a:rPr lang="de-DE" dirty="0" err="1"/>
              <a:t>query</a:t>
            </a:r>
            <a:endParaRPr lang="de-DE" dirty="0"/>
          </a:p>
        </p:txBody>
      </p:sp>
      <p:sp>
        <p:nvSpPr>
          <p:cNvPr id="7" name="Textfeld 6"/>
          <p:cNvSpPr txBox="1"/>
          <p:nvPr/>
        </p:nvSpPr>
        <p:spPr>
          <a:xfrm>
            <a:off x="3721787" y="2572977"/>
            <a:ext cx="748923" cy="369332"/>
          </a:xfrm>
          <a:prstGeom prst="rect">
            <a:avLst/>
          </a:prstGeom>
          <a:noFill/>
        </p:spPr>
        <p:txBody>
          <a:bodyPr wrap="none" rtlCol="0">
            <a:spAutoFit/>
          </a:bodyPr>
          <a:lstStyle/>
          <a:p>
            <a:r>
              <a:rPr lang="de-DE" dirty="0" err="1"/>
              <a:t>batch</a:t>
            </a:r>
            <a:endParaRPr lang="de-DE" dirty="0"/>
          </a:p>
        </p:txBody>
      </p:sp>
      <p:sp>
        <p:nvSpPr>
          <p:cNvPr id="8" name="Textfeld 7"/>
          <p:cNvSpPr txBox="1"/>
          <p:nvPr/>
        </p:nvSpPr>
        <p:spPr>
          <a:xfrm>
            <a:off x="5453561" y="2549842"/>
            <a:ext cx="1005403" cy="369332"/>
          </a:xfrm>
          <a:prstGeom prst="rect">
            <a:avLst/>
          </a:prstGeom>
          <a:noFill/>
        </p:spPr>
        <p:txBody>
          <a:bodyPr wrap="none" rtlCol="0">
            <a:spAutoFit/>
          </a:bodyPr>
          <a:lstStyle/>
          <a:p>
            <a:r>
              <a:rPr lang="de-DE" dirty="0" err="1"/>
              <a:t>realtime</a:t>
            </a:r>
            <a:endParaRPr lang="de-DE" dirty="0"/>
          </a:p>
        </p:txBody>
      </p:sp>
    </p:spTree>
    <p:extLst>
      <p:ext uri="{BB962C8B-B14F-4D97-AF65-F5344CB8AC3E}">
        <p14:creationId xmlns:p14="http://schemas.microsoft.com/office/powerpoint/2010/main" val="19303610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platzhalter 2"/>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4" name="Rechteck 3"/>
          <p:cNvSpPr/>
          <p:nvPr/>
        </p:nvSpPr>
        <p:spPr>
          <a:xfrm>
            <a:off x="76200" y="6553200"/>
            <a:ext cx="8686800" cy="369332"/>
          </a:xfrm>
          <a:prstGeom prst="rect">
            <a:avLst/>
          </a:prstGeom>
        </p:spPr>
        <p:txBody>
          <a:bodyPr wrap="square">
            <a:spAutoFit/>
          </a:bodyPr>
          <a:lstStyle/>
          <a:p>
            <a:r>
              <a:rPr lang="de-DE" dirty="0">
                <a:hlinkClick r:id="rId3"/>
              </a:rPr>
              <a:t>Source: https://released.info.ucl.ac.be/projects/varibru/solution.html</a:t>
            </a:r>
            <a:endParaRPr lang="de-DE" dirty="0"/>
          </a:p>
        </p:txBody>
      </p:sp>
    </p:spTree>
    <p:extLst>
      <p:ext uri="{BB962C8B-B14F-4D97-AF65-F5344CB8AC3E}">
        <p14:creationId xmlns:p14="http://schemas.microsoft.com/office/powerpoint/2010/main" val="1397220134"/>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platzhalter 2"/>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4" name="Rechteck 3"/>
          <p:cNvSpPr/>
          <p:nvPr/>
        </p:nvSpPr>
        <p:spPr>
          <a:xfrm>
            <a:off x="152400" y="6477000"/>
            <a:ext cx="8686800" cy="369332"/>
          </a:xfrm>
          <a:prstGeom prst="rect">
            <a:avLst/>
          </a:prstGeom>
        </p:spPr>
        <p:txBody>
          <a:bodyPr wrap="square">
            <a:spAutoFit/>
          </a:bodyPr>
          <a:lstStyle/>
          <a:p>
            <a:r>
              <a:rPr lang="de-DE">
                <a:hlinkClick r:id="rId3"/>
              </a:rPr>
              <a:t>Source: https://released.info.ucl.ac.be/projects/varibru/solution.html</a:t>
            </a:r>
            <a:endParaRPr lang="de-DE" dirty="0"/>
          </a:p>
        </p:txBody>
      </p:sp>
    </p:spTree>
    <p:extLst>
      <p:ext uri="{BB962C8B-B14F-4D97-AF65-F5344CB8AC3E}">
        <p14:creationId xmlns:p14="http://schemas.microsoft.com/office/powerpoint/2010/main" val="4101958632"/>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platzhalter 2"/>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59114593"/>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platzhalter 2"/>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4" name="Rechteck 3"/>
          <p:cNvSpPr/>
          <p:nvPr/>
        </p:nvSpPr>
        <p:spPr>
          <a:xfrm>
            <a:off x="152400" y="6477000"/>
            <a:ext cx="8686800" cy="369332"/>
          </a:xfrm>
          <a:prstGeom prst="rect">
            <a:avLst/>
          </a:prstGeom>
        </p:spPr>
        <p:txBody>
          <a:bodyPr wrap="square">
            <a:spAutoFit/>
          </a:bodyPr>
          <a:lstStyle/>
          <a:p>
            <a:r>
              <a:rPr lang="de-DE">
                <a:hlinkClick r:id="rId3"/>
              </a:rPr>
              <a:t>Source: https://released.info.ucl.ac.be/projects/varibru/solution.html</a:t>
            </a:r>
            <a:endParaRPr lang="de-DE" dirty="0"/>
          </a:p>
        </p:txBody>
      </p:sp>
    </p:spTree>
    <p:extLst>
      <p:ext uri="{BB962C8B-B14F-4D97-AF65-F5344CB8AC3E}">
        <p14:creationId xmlns:p14="http://schemas.microsoft.com/office/powerpoint/2010/main" val="588997623"/>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platzhalter 2"/>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4" name="Rechteck 3"/>
          <p:cNvSpPr/>
          <p:nvPr/>
        </p:nvSpPr>
        <p:spPr>
          <a:xfrm>
            <a:off x="152400" y="6477000"/>
            <a:ext cx="8686800" cy="369332"/>
          </a:xfrm>
          <a:prstGeom prst="rect">
            <a:avLst/>
          </a:prstGeom>
        </p:spPr>
        <p:txBody>
          <a:bodyPr wrap="square">
            <a:spAutoFit/>
          </a:bodyPr>
          <a:lstStyle/>
          <a:p>
            <a:r>
              <a:rPr lang="de-DE">
                <a:hlinkClick r:id="rId3"/>
              </a:rPr>
              <a:t>Source: https://released.info.ucl.ac.be/projects/varibru/solution.html</a:t>
            </a:r>
            <a:endParaRPr lang="de-DE" dirty="0"/>
          </a:p>
        </p:txBody>
      </p:sp>
    </p:spTree>
    <p:extLst>
      <p:ext uri="{BB962C8B-B14F-4D97-AF65-F5344CB8AC3E}">
        <p14:creationId xmlns:p14="http://schemas.microsoft.com/office/powerpoint/2010/main" val="4093367677"/>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platzhalter 2"/>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4" name="Rechteck 3"/>
          <p:cNvSpPr/>
          <p:nvPr/>
        </p:nvSpPr>
        <p:spPr>
          <a:xfrm>
            <a:off x="152400" y="6477000"/>
            <a:ext cx="8686800" cy="369332"/>
          </a:xfrm>
          <a:prstGeom prst="rect">
            <a:avLst/>
          </a:prstGeom>
        </p:spPr>
        <p:txBody>
          <a:bodyPr wrap="square">
            <a:spAutoFit/>
          </a:bodyPr>
          <a:lstStyle/>
          <a:p>
            <a:r>
              <a:rPr lang="de-DE">
                <a:hlinkClick r:id="rId3"/>
              </a:rPr>
              <a:t>Source: https://released.info.ucl.ac.be/projects/varibru/solution.html</a:t>
            </a:r>
            <a:endParaRPr lang="de-DE" dirty="0"/>
          </a:p>
        </p:txBody>
      </p:sp>
    </p:spTree>
    <p:extLst>
      <p:ext uri="{BB962C8B-B14F-4D97-AF65-F5344CB8AC3E}">
        <p14:creationId xmlns:p14="http://schemas.microsoft.com/office/powerpoint/2010/main" val="829624286"/>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platzhalter 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3" name="Rechteck 2"/>
          <p:cNvSpPr/>
          <p:nvPr/>
        </p:nvSpPr>
        <p:spPr>
          <a:xfrm>
            <a:off x="152400" y="6477000"/>
            <a:ext cx="8686800" cy="369332"/>
          </a:xfrm>
          <a:prstGeom prst="rect">
            <a:avLst/>
          </a:prstGeom>
        </p:spPr>
        <p:txBody>
          <a:bodyPr wrap="square">
            <a:spAutoFit/>
          </a:bodyPr>
          <a:lstStyle/>
          <a:p>
            <a:r>
              <a:rPr lang="de-DE">
                <a:hlinkClick r:id="rId3"/>
              </a:rPr>
              <a:t>Source: https://released.info.ucl.ac.be/projects/varibru/solution.html</a:t>
            </a:r>
            <a:endParaRPr lang="de-DE" dirty="0"/>
          </a:p>
        </p:txBody>
      </p:sp>
    </p:spTree>
    <p:extLst>
      <p:ext uri="{BB962C8B-B14F-4D97-AF65-F5344CB8AC3E}">
        <p14:creationId xmlns:p14="http://schemas.microsoft.com/office/powerpoint/2010/main" val="3489450096"/>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platzhalter 2"/>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4" name="Rechteck 3"/>
          <p:cNvSpPr/>
          <p:nvPr/>
        </p:nvSpPr>
        <p:spPr>
          <a:xfrm>
            <a:off x="152400" y="6477000"/>
            <a:ext cx="8686800" cy="369332"/>
          </a:xfrm>
          <a:prstGeom prst="rect">
            <a:avLst/>
          </a:prstGeom>
        </p:spPr>
        <p:txBody>
          <a:bodyPr wrap="square">
            <a:spAutoFit/>
          </a:bodyPr>
          <a:lstStyle/>
          <a:p>
            <a:r>
              <a:rPr lang="de-DE">
                <a:hlinkClick r:id="rId3"/>
              </a:rPr>
              <a:t>Source: https://released.info.ucl.ac.be/projects/varibru/solution.html</a:t>
            </a:r>
            <a:endParaRPr lang="de-DE" dirty="0"/>
          </a:p>
        </p:txBody>
      </p:sp>
    </p:spTree>
    <p:extLst>
      <p:ext uri="{BB962C8B-B14F-4D97-AF65-F5344CB8AC3E}">
        <p14:creationId xmlns:p14="http://schemas.microsoft.com/office/powerpoint/2010/main" val="2421200341"/>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platzhalter 2"/>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4" name="Rechteck 3"/>
          <p:cNvSpPr/>
          <p:nvPr/>
        </p:nvSpPr>
        <p:spPr>
          <a:xfrm>
            <a:off x="152400" y="6477000"/>
            <a:ext cx="8686800" cy="369332"/>
          </a:xfrm>
          <a:prstGeom prst="rect">
            <a:avLst/>
          </a:prstGeom>
        </p:spPr>
        <p:txBody>
          <a:bodyPr wrap="square">
            <a:spAutoFit/>
          </a:bodyPr>
          <a:lstStyle/>
          <a:p>
            <a:r>
              <a:rPr lang="de-DE">
                <a:hlinkClick r:id="rId3"/>
              </a:rPr>
              <a:t>Source: https://released.info.ucl.ac.be/projects/varibru/solution.html</a:t>
            </a:r>
            <a:endParaRPr lang="de-DE" dirty="0"/>
          </a:p>
        </p:txBody>
      </p:sp>
    </p:spTree>
    <p:extLst>
      <p:ext uri="{BB962C8B-B14F-4D97-AF65-F5344CB8AC3E}">
        <p14:creationId xmlns:p14="http://schemas.microsoft.com/office/powerpoint/2010/main" val="5459587"/>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platzhalter 2"/>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4" name="Rechteck 3"/>
          <p:cNvSpPr/>
          <p:nvPr/>
        </p:nvSpPr>
        <p:spPr>
          <a:xfrm>
            <a:off x="152400" y="6477000"/>
            <a:ext cx="8686800" cy="369332"/>
          </a:xfrm>
          <a:prstGeom prst="rect">
            <a:avLst/>
          </a:prstGeom>
        </p:spPr>
        <p:txBody>
          <a:bodyPr wrap="square">
            <a:spAutoFit/>
          </a:bodyPr>
          <a:lstStyle/>
          <a:p>
            <a:r>
              <a:rPr lang="de-DE">
                <a:hlinkClick r:id="rId3"/>
              </a:rPr>
              <a:t>Source: https://released.info.ucl.ac.be/projects/varibru/solution.html</a:t>
            </a:r>
            <a:endParaRPr lang="de-DE" dirty="0"/>
          </a:p>
        </p:txBody>
      </p:sp>
    </p:spTree>
    <p:extLst>
      <p:ext uri="{BB962C8B-B14F-4D97-AF65-F5344CB8AC3E}">
        <p14:creationId xmlns:p14="http://schemas.microsoft.com/office/powerpoint/2010/main" val="4217506835"/>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491331" y="371475"/>
            <a:ext cx="8610600" cy="530225"/>
          </a:xfrm>
        </p:spPr>
        <p:txBody>
          <a:bodyPr/>
          <a:lstStyle/>
          <a:p>
            <a:r>
              <a:rPr lang="en-US" dirty="0"/>
              <a:t>Business Velocity Is Key to Efficiency</a:t>
            </a:r>
            <a:br>
              <a:rPr lang="en-US" dirty="0"/>
            </a:br>
            <a:r>
              <a:rPr lang="en-US" dirty="0">
                <a:sym typeface="Wingdings" panose="05000000000000000000" pitchFamily="2" charset="2"/>
              </a:rPr>
              <a:t> Context </a:t>
            </a:r>
            <a:r>
              <a:rPr lang="en-US" dirty="0" err="1">
                <a:sym typeface="Wingdings" panose="05000000000000000000" pitchFamily="2" charset="2"/>
              </a:rPr>
              <a:t>Sesitivity</a:t>
            </a:r>
            <a:endParaRPr lang="en-US" dirty="0"/>
          </a:p>
        </p:txBody>
      </p:sp>
      <p:sp>
        <p:nvSpPr>
          <p:cNvPr id="21506" name="Rectangle 4"/>
          <p:cNvSpPr>
            <a:spLocks noChangeArrowheads="1"/>
          </p:cNvSpPr>
          <p:nvPr/>
        </p:nvSpPr>
        <p:spPr bwMode="auto">
          <a:xfrm>
            <a:off x="134938" y="3313113"/>
            <a:ext cx="1414462" cy="346075"/>
          </a:xfrm>
          <a:prstGeom prst="rect">
            <a:avLst/>
          </a:prstGeom>
          <a:solidFill>
            <a:srgbClr val="33CC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33CCFF"/>
            </a:extrusionClr>
          </a:sp3d>
        </p:spPr>
        <p:txBody>
          <a:bodyPr anchor="ctr">
            <a:spAutoFit/>
            <a:flatTx/>
          </a:bodyPr>
          <a:lstStyle/>
          <a:p>
            <a:endParaRPr lang="en-US" sz="1600" b="1"/>
          </a:p>
        </p:txBody>
      </p:sp>
      <p:sp>
        <p:nvSpPr>
          <p:cNvPr id="11269" name="Rectangle 5"/>
          <p:cNvSpPr>
            <a:spLocks noChangeArrowheads="1"/>
          </p:cNvSpPr>
          <p:nvPr/>
        </p:nvSpPr>
        <p:spPr bwMode="gray">
          <a:xfrm>
            <a:off x="106363" y="3271838"/>
            <a:ext cx="1473200" cy="466725"/>
          </a:xfrm>
          <a:prstGeom prst="rect">
            <a:avLst/>
          </a:prstGeom>
          <a:noFill/>
          <a:ln w="9525" algn="ctr">
            <a:noFill/>
            <a:miter lim="800000"/>
            <a:headEnd/>
            <a:tailEnd/>
          </a:ln>
          <a:effectLst>
            <a:outerShdw dist="35921" dir="2700000" algn="ctr" rotWithShape="0">
              <a:srgbClr val="808080"/>
            </a:outerShdw>
          </a:effectLst>
        </p:spPr>
        <p:txBody>
          <a:bodyPr/>
          <a:lstStyle/>
          <a:p>
            <a:pPr eaLnBrk="0" fontAlgn="auto" hangingPunct="0">
              <a:lnSpc>
                <a:spcPct val="85000"/>
              </a:lnSpc>
              <a:spcBef>
                <a:spcPts val="0"/>
              </a:spcBef>
              <a:spcAft>
                <a:spcPts val="0"/>
              </a:spcAft>
              <a:buClr>
                <a:schemeClr val="accent1"/>
              </a:buClr>
              <a:buFont typeface="Wingdings" pitchFamily="2" charset="2"/>
              <a:buNone/>
              <a:defRPr/>
            </a:pPr>
            <a:r>
              <a:rPr lang="en-US" sz="1200" b="1"/>
              <a:t>STP, zero-latency enterprise </a:t>
            </a:r>
          </a:p>
        </p:txBody>
      </p:sp>
      <p:sp>
        <p:nvSpPr>
          <p:cNvPr id="21508" name="Rectangle 6"/>
          <p:cNvSpPr>
            <a:spLocks noChangeArrowheads="1"/>
          </p:cNvSpPr>
          <p:nvPr/>
        </p:nvSpPr>
        <p:spPr bwMode="auto">
          <a:xfrm>
            <a:off x="144463" y="2189163"/>
            <a:ext cx="1397000" cy="346075"/>
          </a:xfrm>
          <a:prstGeom prst="rect">
            <a:avLst/>
          </a:prstGeom>
          <a:solidFill>
            <a:srgbClr val="CCECF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CCECFF"/>
            </a:extrusionClr>
          </a:sp3d>
        </p:spPr>
        <p:txBody>
          <a:bodyPr anchor="ctr">
            <a:spAutoFit/>
            <a:flatTx/>
          </a:bodyPr>
          <a:lstStyle/>
          <a:p>
            <a:endParaRPr lang="en-US" sz="1600"/>
          </a:p>
        </p:txBody>
      </p:sp>
      <p:sp>
        <p:nvSpPr>
          <p:cNvPr id="11271" name="Rectangle 7"/>
          <p:cNvSpPr>
            <a:spLocks noChangeArrowheads="1"/>
          </p:cNvSpPr>
          <p:nvPr/>
        </p:nvSpPr>
        <p:spPr bwMode="gray">
          <a:xfrm>
            <a:off x="228600" y="1983119"/>
            <a:ext cx="1609725" cy="719137"/>
          </a:xfrm>
          <a:prstGeom prst="rect">
            <a:avLst/>
          </a:prstGeom>
          <a:noFill/>
          <a:ln w="9525" algn="ctr">
            <a:noFill/>
            <a:miter lim="800000"/>
            <a:headEnd/>
            <a:tailEnd/>
          </a:ln>
          <a:effectLst>
            <a:outerShdw dist="35921" dir="2700000" algn="ctr" rotWithShape="0">
              <a:schemeClr val="bg2"/>
            </a:outerShdw>
          </a:effectLst>
        </p:spPr>
        <p:txBody>
          <a:bodyPr/>
          <a:lstStyle/>
          <a:p>
            <a:pPr eaLnBrk="0" fontAlgn="auto" hangingPunct="0">
              <a:lnSpc>
                <a:spcPct val="85000"/>
              </a:lnSpc>
              <a:spcBef>
                <a:spcPts val="0"/>
              </a:spcBef>
              <a:spcAft>
                <a:spcPts val="0"/>
              </a:spcAft>
              <a:buClr>
                <a:schemeClr val="accent1"/>
              </a:buClr>
              <a:buFont typeface="Wingdings" pitchFamily="2" charset="2"/>
              <a:buNone/>
              <a:defRPr/>
            </a:pPr>
            <a:endParaRPr lang="en-US" sz="1200" b="1" dirty="0"/>
          </a:p>
          <a:p>
            <a:pPr eaLnBrk="0" fontAlgn="auto" hangingPunct="0">
              <a:lnSpc>
                <a:spcPct val="85000"/>
              </a:lnSpc>
              <a:spcBef>
                <a:spcPts val="0"/>
              </a:spcBef>
              <a:spcAft>
                <a:spcPts val="0"/>
              </a:spcAft>
              <a:buClr>
                <a:schemeClr val="accent1"/>
              </a:buClr>
              <a:buFont typeface="Wingdings" pitchFamily="2" charset="2"/>
              <a:buNone/>
              <a:defRPr/>
            </a:pPr>
            <a:r>
              <a:rPr lang="en-US" sz="1200" b="1" dirty="0"/>
              <a:t>Reduce </a:t>
            </a:r>
          </a:p>
          <a:p>
            <a:pPr eaLnBrk="0" fontAlgn="auto" hangingPunct="0">
              <a:lnSpc>
                <a:spcPct val="85000"/>
              </a:lnSpc>
              <a:spcBef>
                <a:spcPts val="0"/>
              </a:spcBef>
              <a:spcAft>
                <a:spcPts val="0"/>
              </a:spcAft>
              <a:buClr>
                <a:schemeClr val="accent1"/>
              </a:buClr>
              <a:buFont typeface="Wingdings" pitchFamily="2" charset="2"/>
              <a:buNone/>
              <a:defRPr/>
            </a:pPr>
            <a:r>
              <a:rPr lang="en-US" sz="1200" b="1" dirty="0"/>
              <a:t>processing time</a:t>
            </a:r>
          </a:p>
        </p:txBody>
      </p:sp>
      <p:sp>
        <p:nvSpPr>
          <p:cNvPr id="21510" name="Rectangle 8"/>
          <p:cNvSpPr>
            <a:spLocks noChangeArrowheads="1"/>
          </p:cNvSpPr>
          <p:nvPr/>
        </p:nvSpPr>
        <p:spPr bwMode="gray">
          <a:xfrm>
            <a:off x="277813" y="2727325"/>
            <a:ext cx="1406525" cy="615950"/>
          </a:xfrm>
          <a:prstGeom prst="rect">
            <a:avLst/>
          </a:prstGeom>
          <a:noFill/>
          <a:ln w="9525" algn="ctr">
            <a:noFill/>
            <a:miter lim="800000"/>
            <a:headEnd/>
            <a:tailEnd/>
          </a:ln>
        </p:spPr>
        <p:txBody>
          <a:bodyPr/>
          <a:lstStyle/>
          <a:p>
            <a:pPr eaLnBrk="0" hangingPunct="0">
              <a:lnSpc>
                <a:spcPct val="85000"/>
              </a:lnSpc>
              <a:buClr>
                <a:schemeClr val="accent1"/>
              </a:buClr>
              <a:buFont typeface="Wingdings" pitchFamily="2" charset="2"/>
              <a:buNone/>
            </a:pPr>
            <a:r>
              <a:rPr lang="en-US" sz="1400" b="1">
                <a:solidFill>
                  <a:schemeClr val="tx2"/>
                </a:solidFill>
              </a:rPr>
              <a:t>Design Strategy</a:t>
            </a:r>
          </a:p>
          <a:p>
            <a:pPr eaLnBrk="0" hangingPunct="0">
              <a:lnSpc>
                <a:spcPct val="85000"/>
              </a:lnSpc>
              <a:buClr>
                <a:schemeClr val="accent1"/>
              </a:buClr>
              <a:buFont typeface="Wingdings" pitchFamily="2" charset="2"/>
              <a:buNone/>
            </a:pPr>
            <a:endParaRPr lang="en-US" sz="1400" b="1">
              <a:solidFill>
                <a:schemeClr val="tx2"/>
              </a:solidFill>
            </a:endParaRPr>
          </a:p>
        </p:txBody>
      </p:sp>
      <p:sp>
        <p:nvSpPr>
          <p:cNvPr id="21511" name="Rectangle 9"/>
          <p:cNvSpPr>
            <a:spLocks noChangeArrowheads="1"/>
          </p:cNvSpPr>
          <p:nvPr/>
        </p:nvSpPr>
        <p:spPr bwMode="gray">
          <a:xfrm>
            <a:off x="209550" y="1546248"/>
            <a:ext cx="1541463" cy="615950"/>
          </a:xfrm>
          <a:prstGeom prst="rect">
            <a:avLst/>
          </a:prstGeom>
          <a:noFill/>
          <a:ln w="9525" algn="ctr">
            <a:noFill/>
            <a:miter lim="800000"/>
            <a:headEnd/>
            <a:tailEnd/>
          </a:ln>
        </p:spPr>
        <p:txBody>
          <a:bodyPr/>
          <a:lstStyle/>
          <a:p>
            <a:pPr eaLnBrk="0" hangingPunct="0">
              <a:lnSpc>
                <a:spcPct val="85000"/>
              </a:lnSpc>
              <a:buClr>
                <a:schemeClr val="accent1"/>
              </a:buClr>
              <a:buFont typeface="Wingdings" pitchFamily="2" charset="2"/>
              <a:buNone/>
            </a:pPr>
            <a:r>
              <a:rPr lang="en-US" sz="1400" b="1" dirty="0">
                <a:solidFill>
                  <a:schemeClr val="tx2"/>
                </a:solidFill>
              </a:rPr>
              <a:t>Business</a:t>
            </a:r>
          </a:p>
          <a:p>
            <a:pPr eaLnBrk="0" hangingPunct="0">
              <a:lnSpc>
                <a:spcPct val="85000"/>
              </a:lnSpc>
              <a:buClr>
                <a:schemeClr val="accent1"/>
              </a:buClr>
              <a:buFont typeface="Wingdings" pitchFamily="2" charset="2"/>
              <a:buNone/>
            </a:pPr>
            <a:r>
              <a:rPr lang="en-US" sz="1400" b="1" dirty="0">
                <a:solidFill>
                  <a:schemeClr val="tx2"/>
                </a:solidFill>
              </a:rPr>
              <a:t>Requirement</a:t>
            </a:r>
          </a:p>
          <a:p>
            <a:pPr eaLnBrk="0" hangingPunct="0">
              <a:lnSpc>
                <a:spcPct val="85000"/>
              </a:lnSpc>
              <a:buClr>
                <a:schemeClr val="accent1"/>
              </a:buClr>
              <a:buFont typeface="Wingdings" pitchFamily="2" charset="2"/>
              <a:buNone/>
            </a:pPr>
            <a:endParaRPr lang="en-US" sz="1400" b="1" dirty="0">
              <a:solidFill>
                <a:schemeClr val="tx2"/>
              </a:solidFill>
            </a:endParaRPr>
          </a:p>
        </p:txBody>
      </p:sp>
      <p:sp>
        <p:nvSpPr>
          <p:cNvPr id="21512" name="Line 10"/>
          <p:cNvSpPr>
            <a:spLocks noChangeShapeType="1"/>
          </p:cNvSpPr>
          <p:nvPr/>
        </p:nvSpPr>
        <p:spPr bwMode="auto">
          <a:xfrm flipH="1" flipV="1">
            <a:off x="2185988" y="4252913"/>
            <a:ext cx="14287" cy="1473200"/>
          </a:xfrm>
          <a:prstGeom prst="line">
            <a:avLst/>
          </a:prstGeom>
          <a:noFill/>
          <a:ln w="12700">
            <a:solidFill>
              <a:srgbClr val="808080"/>
            </a:solidFill>
            <a:round/>
            <a:headEnd type="none" w="sm" len="sm"/>
            <a:tailEnd type="none" w="sm" len="sm"/>
          </a:ln>
        </p:spPr>
        <p:txBody>
          <a:bodyPr wrap="none" anchor="ctr"/>
          <a:lstStyle/>
          <a:p>
            <a:endParaRPr lang="en-US"/>
          </a:p>
        </p:txBody>
      </p:sp>
      <p:sp>
        <p:nvSpPr>
          <p:cNvPr id="21513" name="AutoShape 11"/>
          <p:cNvSpPr>
            <a:spLocks noChangeArrowheads="1"/>
          </p:cNvSpPr>
          <p:nvPr/>
        </p:nvSpPr>
        <p:spPr bwMode="auto">
          <a:xfrm>
            <a:off x="161925" y="5767388"/>
            <a:ext cx="8067675" cy="552450"/>
          </a:xfrm>
          <a:prstGeom prst="rightArrow">
            <a:avLst>
              <a:gd name="adj1" fmla="val 64926"/>
              <a:gd name="adj2" fmla="val 168819"/>
            </a:avLst>
          </a:prstGeom>
          <a:solidFill>
            <a:srgbClr val="00279F"/>
          </a:solidFill>
          <a:ln w="12700">
            <a:noFill/>
            <a:miter lim="800000"/>
            <a:headEnd type="none" w="sm" len="sm"/>
            <a:tailEnd type="none" w="sm" len="sm"/>
          </a:ln>
        </p:spPr>
        <p:txBody>
          <a:bodyPr wrap="none" anchor="ctr"/>
          <a:lstStyle/>
          <a:p>
            <a:endParaRPr lang="en-US" sz="1600"/>
          </a:p>
        </p:txBody>
      </p:sp>
      <p:sp>
        <p:nvSpPr>
          <p:cNvPr id="21514" name="Text Box 12"/>
          <p:cNvSpPr txBox="1">
            <a:spLocks noChangeArrowheads="1"/>
          </p:cNvSpPr>
          <p:nvPr/>
        </p:nvSpPr>
        <p:spPr bwMode="gray">
          <a:xfrm>
            <a:off x="114300" y="5835650"/>
            <a:ext cx="8086725" cy="304800"/>
          </a:xfrm>
          <a:prstGeom prst="rect">
            <a:avLst/>
          </a:prstGeom>
          <a:noFill/>
          <a:ln w="12700">
            <a:noFill/>
            <a:miter lim="800000"/>
            <a:headEnd type="none" w="sm" len="sm"/>
            <a:tailEnd type="none" w="sm" len="sm"/>
          </a:ln>
        </p:spPr>
        <p:txBody>
          <a:bodyPr>
            <a:spAutoFit/>
          </a:bodyPr>
          <a:lstStyle/>
          <a:p>
            <a:pPr eaLnBrk="0" hangingPunct="0">
              <a:buNone/>
              <a:tabLst>
                <a:tab pos="574675" algn="l"/>
                <a:tab pos="1257300" algn="l"/>
                <a:tab pos="1887538" algn="l"/>
                <a:tab pos="2516188" algn="l"/>
                <a:tab pos="3198813" algn="l"/>
                <a:tab pos="3935413" algn="l"/>
                <a:tab pos="4691063" algn="l"/>
                <a:tab pos="5319713" algn="l"/>
                <a:tab pos="5894388" algn="l"/>
              </a:tabLst>
            </a:pPr>
            <a:r>
              <a:rPr lang="en-US" sz="1200" b="1" dirty="0">
                <a:solidFill>
                  <a:schemeClr val="bg1"/>
                </a:solidFill>
              </a:rPr>
              <a:t>Typical Business SLAs</a:t>
            </a:r>
            <a:r>
              <a:rPr lang="en-US" sz="1400" dirty="0">
                <a:solidFill>
                  <a:schemeClr val="bg1"/>
                </a:solidFill>
              </a:rPr>
              <a:t>     </a:t>
            </a:r>
            <a:r>
              <a:rPr lang="en-US" sz="1400" b="1" dirty="0">
                <a:solidFill>
                  <a:schemeClr val="accent2"/>
                </a:solidFill>
              </a:rPr>
              <a:t>10</a:t>
            </a:r>
            <a:r>
              <a:rPr lang="en-US" sz="1400" b="1" baseline="30000" dirty="0">
                <a:solidFill>
                  <a:schemeClr val="accent2"/>
                </a:solidFill>
              </a:rPr>
              <a:t>6	  </a:t>
            </a:r>
            <a:r>
              <a:rPr lang="en-US" sz="1400" b="1" dirty="0">
                <a:solidFill>
                  <a:schemeClr val="accent2"/>
                </a:solidFill>
              </a:rPr>
              <a:t>10</a:t>
            </a:r>
            <a:r>
              <a:rPr lang="en-US" sz="1400" b="1" baseline="30000" dirty="0">
                <a:solidFill>
                  <a:schemeClr val="accent2"/>
                </a:solidFill>
              </a:rPr>
              <a:t>5</a:t>
            </a:r>
            <a:r>
              <a:rPr lang="en-US" sz="1400" b="1" dirty="0">
                <a:solidFill>
                  <a:schemeClr val="accent2"/>
                </a:solidFill>
              </a:rPr>
              <a:t>      10</a:t>
            </a:r>
            <a:r>
              <a:rPr lang="en-US" sz="1400" b="1" baseline="30000" dirty="0">
                <a:solidFill>
                  <a:schemeClr val="accent2"/>
                </a:solidFill>
              </a:rPr>
              <a:t>4</a:t>
            </a:r>
            <a:r>
              <a:rPr lang="en-US" sz="1400" b="1" dirty="0">
                <a:solidFill>
                  <a:schemeClr val="accent2"/>
                </a:solidFill>
              </a:rPr>
              <a:t>      10</a:t>
            </a:r>
            <a:r>
              <a:rPr lang="en-US" sz="1400" b="1" baseline="30000" dirty="0">
                <a:solidFill>
                  <a:schemeClr val="accent2"/>
                </a:solidFill>
              </a:rPr>
              <a:t>3</a:t>
            </a:r>
            <a:r>
              <a:rPr lang="en-US" sz="1400" b="1" dirty="0">
                <a:solidFill>
                  <a:schemeClr val="accent2"/>
                </a:solidFill>
              </a:rPr>
              <a:t>    100      10        1         0</a:t>
            </a:r>
            <a:r>
              <a:rPr lang="en-US" sz="1400" dirty="0">
                <a:solidFill>
                  <a:schemeClr val="accent2"/>
                </a:solidFill>
              </a:rPr>
              <a:t>  	</a:t>
            </a:r>
            <a:r>
              <a:rPr lang="en-US" sz="1200" b="1" dirty="0">
                <a:solidFill>
                  <a:schemeClr val="bg1"/>
                </a:solidFill>
              </a:rPr>
              <a:t>Seconds</a:t>
            </a:r>
          </a:p>
        </p:txBody>
      </p:sp>
      <p:sp>
        <p:nvSpPr>
          <p:cNvPr id="21515" name="Line 13"/>
          <p:cNvSpPr>
            <a:spLocks noChangeShapeType="1"/>
          </p:cNvSpPr>
          <p:nvPr/>
        </p:nvSpPr>
        <p:spPr bwMode="auto">
          <a:xfrm flipV="1">
            <a:off x="2859088" y="1343025"/>
            <a:ext cx="0" cy="4419600"/>
          </a:xfrm>
          <a:prstGeom prst="line">
            <a:avLst/>
          </a:prstGeom>
          <a:noFill/>
          <a:ln w="12700">
            <a:solidFill>
              <a:srgbClr val="808080"/>
            </a:solidFill>
            <a:round/>
            <a:headEnd type="none" w="sm" len="sm"/>
            <a:tailEnd type="none" w="sm" len="sm"/>
          </a:ln>
        </p:spPr>
        <p:txBody>
          <a:bodyPr wrap="none" anchor="ctr"/>
          <a:lstStyle/>
          <a:p>
            <a:endParaRPr lang="en-US"/>
          </a:p>
        </p:txBody>
      </p:sp>
      <p:sp>
        <p:nvSpPr>
          <p:cNvPr id="21516" name="Line 14"/>
          <p:cNvSpPr>
            <a:spLocks noChangeShapeType="1"/>
          </p:cNvSpPr>
          <p:nvPr/>
        </p:nvSpPr>
        <p:spPr bwMode="auto">
          <a:xfrm flipV="1">
            <a:off x="3395663" y="1343025"/>
            <a:ext cx="0" cy="4419600"/>
          </a:xfrm>
          <a:prstGeom prst="line">
            <a:avLst/>
          </a:prstGeom>
          <a:noFill/>
          <a:ln w="12700">
            <a:solidFill>
              <a:srgbClr val="808080"/>
            </a:solidFill>
            <a:round/>
            <a:headEnd type="none" w="sm" len="sm"/>
            <a:tailEnd type="none" w="sm" len="sm"/>
          </a:ln>
        </p:spPr>
        <p:txBody>
          <a:bodyPr wrap="none" anchor="ctr"/>
          <a:lstStyle/>
          <a:p>
            <a:endParaRPr lang="en-US"/>
          </a:p>
        </p:txBody>
      </p:sp>
      <p:sp>
        <p:nvSpPr>
          <p:cNvPr id="21517" name="Line 15"/>
          <p:cNvSpPr>
            <a:spLocks noChangeShapeType="1"/>
          </p:cNvSpPr>
          <p:nvPr/>
        </p:nvSpPr>
        <p:spPr bwMode="auto">
          <a:xfrm flipV="1">
            <a:off x="3949700" y="1314450"/>
            <a:ext cx="0" cy="4419600"/>
          </a:xfrm>
          <a:prstGeom prst="line">
            <a:avLst/>
          </a:prstGeom>
          <a:noFill/>
          <a:ln w="12700">
            <a:solidFill>
              <a:srgbClr val="808080"/>
            </a:solidFill>
            <a:round/>
            <a:headEnd type="none" w="sm" len="sm"/>
            <a:tailEnd type="none" w="sm" len="sm"/>
          </a:ln>
        </p:spPr>
        <p:txBody>
          <a:bodyPr wrap="none" anchor="ctr"/>
          <a:lstStyle/>
          <a:p>
            <a:endParaRPr lang="en-US"/>
          </a:p>
        </p:txBody>
      </p:sp>
      <p:sp>
        <p:nvSpPr>
          <p:cNvPr id="21518" name="Line 16"/>
          <p:cNvSpPr>
            <a:spLocks noChangeShapeType="1"/>
          </p:cNvSpPr>
          <p:nvPr/>
        </p:nvSpPr>
        <p:spPr bwMode="auto">
          <a:xfrm flipV="1">
            <a:off x="4498975" y="1330325"/>
            <a:ext cx="0" cy="4419600"/>
          </a:xfrm>
          <a:prstGeom prst="line">
            <a:avLst/>
          </a:prstGeom>
          <a:noFill/>
          <a:ln w="12700">
            <a:solidFill>
              <a:srgbClr val="808080"/>
            </a:solidFill>
            <a:round/>
            <a:headEnd type="none" w="sm" len="sm"/>
            <a:tailEnd type="none" w="sm" len="sm"/>
          </a:ln>
        </p:spPr>
        <p:txBody>
          <a:bodyPr wrap="none" anchor="ctr"/>
          <a:lstStyle/>
          <a:p>
            <a:endParaRPr lang="en-US"/>
          </a:p>
        </p:txBody>
      </p:sp>
      <p:sp>
        <p:nvSpPr>
          <p:cNvPr id="21519" name="Line 17"/>
          <p:cNvSpPr>
            <a:spLocks noChangeShapeType="1"/>
          </p:cNvSpPr>
          <p:nvPr/>
        </p:nvSpPr>
        <p:spPr bwMode="auto">
          <a:xfrm flipV="1">
            <a:off x="5037138" y="1314450"/>
            <a:ext cx="0" cy="4419600"/>
          </a:xfrm>
          <a:prstGeom prst="line">
            <a:avLst/>
          </a:prstGeom>
          <a:noFill/>
          <a:ln w="12700">
            <a:solidFill>
              <a:srgbClr val="808080"/>
            </a:solidFill>
            <a:round/>
            <a:headEnd type="none" w="sm" len="sm"/>
            <a:tailEnd type="none" w="sm" len="sm"/>
          </a:ln>
        </p:spPr>
        <p:txBody>
          <a:bodyPr wrap="none" anchor="ctr"/>
          <a:lstStyle/>
          <a:p>
            <a:endParaRPr lang="en-US"/>
          </a:p>
        </p:txBody>
      </p:sp>
      <p:sp>
        <p:nvSpPr>
          <p:cNvPr id="21520" name="Line 18"/>
          <p:cNvSpPr>
            <a:spLocks noChangeShapeType="1"/>
          </p:cNvSpPr>
          <p:nvPr/>
        </p:nvSpPr>
        <p:spPr bwMode="auto">
          <a:xfrm flipV="1">
            <a:off x="5600700" y="1343025"/>
            <a:ext cx="0" cy="4419600"/>
          </a:xfrm>
          <a:prstGeom prst="line">
            <a:avLst/>
          </a:prstGeom>
          <a:noFill/>
          <a:ln w="12700">
            <a:solidFill>
              <a:srgbClr val="808080"/>
            </a:solidFill>
            <a:round/>
            <a:headEnd type="none" w="sm" len="sm"/>
            <a:tailEnd type="none" w="sm" len="sm"/>
          </a:ln>
        </p:spPr>
        <p:txBody>
          <a:bodyPr wrap="none" anchor="ctr"/>
          <a:lstStyle/>
          <a:p>
            <a:endParaRPr lang="en-US"/>
          </a:p>
        </p:txBody>
      </p:sp>
      <p:sp>
        <p:nvSpPr>
          <p:cNvPr id="21521" name="Line 19"/>
          <p:cNvSpPr>
            <a:spLocks noChangeShapeType="1"/>
          </p:cNvSpPr>
          <p:nvPr/>
        </p:nvSpPr>
        <p:spPr bwMode="auto">
          <a:xfrm flipV="1">
            <a:off x="6124575" y="1314450"/>
            <a:ext cx="0" cy="4419600"/>
          </a:xfrm>
          <a:prstGeom prst="line">
            <a:avLst/>
          </a:prstGeom>
          <a:noFill/>
          <a:ln w="12700">
            <a:solidFill>
              <a:srgbClr val="808080"/>
            </a:solidFill>
            <a:round/>
            <a:headEnd type="none" w="sm" len="sm"/>
            <a:tailEnd type="none" w="sm" len="sm"/>
          </a:ln>
        </p:spPr>
        <p:txBody>
          <a:bodyPr wrap="none" anchor="ctr"/>
          <a:lstStyle/>
          <a:p>
            <a:endParaRPr lang="en-US"/>
          </a:p>
        </p:txBody>
      </p:sp>
      <p:sp>
        <p:nvSpPr>
          <p:cNvPr id="21522" name="Text Box 24"/>
          <p:cNvSpPr txBox="1">
            <a:spLocks noChangeArrowheads="1"/>
          </p:cNvSpPr>
          <p:nvPr/>
        </p:nvSpPr>
        <p:spPr bwMode="auto">
          <a:xfrm>
            <a:off x="1990725" y="1296988"/>
            <a:ext cx="6251575" cy="304800"/>
          </a:xfrm>
          <a:prstGeom prst="rect">
            <a:avLst/>
          </a:prstGeom>
          <a:gradFill rotWithShape="1">
            <a:gsLst>
              <a:gs pos="0">
                <a:srgbClr val="333399">
                  <a:alpha val="70000"/>
                </a:srgbClr>
              </a:gs>
              <a:gs pos="100000">
                <a:srgbClr val="D4D4E9"/>
              </a:gs>
            </a:gsLst>
            <a:lin ang="0" scaled="1"/>
          </a:gradFill>
          <a:ln w="12700">
            <a:noFill/>
            <a:miter lim="800000"/>
            <a:headEnd type="none" w="sm" len="sm"/>
            <a:tailEnd type="none" w="sm" len="sm"/>
          </a:ln>
        </p:spPr>
        <p:txBody>
          <a:bodyPr>
            <a:spAutoFit/>
          </a:bodyPr>
          <a:lstStyle/>
          <a:p>
            <a:pPr eaLnBrk="0" hangingPunct="0">
              <a:buNone/>
              <a:tabLst>
                <a:tab pos="682625" algn="l"/>
                <a:tab pos="1438275" algn="l"/>
                <a:tab pos="2408238" algn="l"/>
                <a:tab pos="3036888" algn="l"/>
              </a:tabLst>
            </a:pPr>
            <a:r>
              <a:rPr lang="en-US" sz="1400" b="1" dirty="0">
                <a:solidFill>
                  <a:schemeClr val="bg1"/>
                </a:solidFill>
              </a:rPr>
              <a:t>   mail	  express    fax     e-mail</a:t>
            </a:r>
            <a:r>
              <a:rPr lang="en-US" sz="1400" dirty="0">
                <a:solidFill>
                  <a:schemeClr val="bg1"/>
                </a:solidFill>
              </a:rPr>
              <a:t>		            Document transfer</a:t>
            </a:r>
            <a:endParaRPr lang="en-US" dirty="0"/>
          </a:p>
        </p:txBody>
      </p:sp>
      <p:sp>
        <p:nvSpPr>
          <p:cNvPr id="21523" name="Rectangle 27"/>
          <p:cNvSpPr>
            <a:spLocks noChangeArrowheads="1"/>
          </p:cNvSpPr>
          <p:nvPr/>
        </p:nvSpPr>
        <p:spPr bwMode="auto">
          <a:xfrm>
            <a:off x="6097588" y="890588"/>
            <a:ext cx="2290762" cy="533400"/>
          </a:xfrm>
          <a:prstGeom prst="rect">
            <a:avLst/>
          </a:prstGeom>
          <a:noFill/>
          <a:ln w="12700">
            <a:noFill/>
            <a:miter lim="800000"/>
            <a:headEnd type="none" w="sm" len="sm"/>
            <a:tailEnd type="none" w="sm" len="sm"/>
          </a:ln>
        </p:spPr>
        <p:txBody>
          <a:bodyPr wrap="none" lIns="9144" tIns="9144" rIns="9144" bIns="9144" anchor="ctr"/>
          <a:lstStyle/>
          <a:p>
            <a:pPr eaLnBrk="0" hangingPunct="0"/>
            <a:endParaRPr lang="en-US" sz="1400"/>
          </a:p>
        </p:txBody>
      </p:sp>
      <p:sp>
        <p:nvSpPr>
          <p:cNvPr id="21571" name="Rectangle 22"/>
          <p:cNvSpPr>
            <a:spLocks noChangeArrowheads="1"/>
          </p:cNvSpPr>
          <p:nvPr/>
        </p:nvSpPr>
        <p:spPr bwMode="auto">
          <a:xfrm>
            <a:off x="6288088" y="1801813"/>
            <a:ext cx="2290762" cy="533400"/>
          </a:xfrm>
          <a:prstGeom prst="rect">
            <a:avLst/>
          </a:prstGeom>
          <a:noFill/>
          <a:ln w="12700">
            <a:noFill/>
            <a:miter lim="800000"/>
            <a:headEnd type="none" w="sm" len="sm"/>
            <a:tailEnd type="none" w="sm" len="sm"/>
          </a:ln>
        </p:spPr>
        <p:txBody>
          <a:bodyPr wrap="none" lIns="9144" tIns="9144" rIns="9144" bIns="9144" anchor="ctr"/>
          <a:lstStyle/>
          <a:p>
            <a:pPr eaLnBrk="0" hangingPunct="0">
              <a:buNone/>
            </a:pPr>
            <a:r>
              <a:rPr lang="en-US" sz="1400" b="1" dirty="0"/>
              <a:t>Algorithmic trading</a:t>
            </a:r>
          </a:p>
        </p:txBody>
      </p:sp>
      <p:sp>
        <p:nvSpPr>
          <p:cNvPr id="21572" name="Line 39"/>
          <p:cNvSpPr>
            <a:spLocks noChangeShapeType="1"/>
          </p:cNvSpPr>
          <p:nvPr/>
        </p:nvSpPr>
        <p:spPr bwMode="auto">
          <a:xfrm flipV="1">
            <a:off x="5403850" y="2065338"/>
            <a:ext cx="303213" cy="4762"/>
          </a:xfrm>
          <a:prstGeom prst="line">
            <a:avLst/>
          </a:prstGeom>
          <a:noFill/>
          <a:ln w="76200">
            <a:solidFill>
              <a:srgbClr val="0000FF"/>
            </a:solidFill>
            <a:round/>
            <a:headEnd type="none" w="sm" len="sm"/>
            <a:tailEnd type="triangle" w="sm" len="sm"/>
          </a:ln>
        </p:spPr>
        <p:txBody>
          <a:bodyPr wrap="none" anchor="ctr"/>
          <a:lstStyle/>
          <a:p>
            <a:endParaRPr lang="en-US"/>
          </a:p>
        </p:txBody>
      </p:sp>
      <p:sp>
        <p:nvSpPr>
          <p:cNvPr id="21573" name="Text Box 40"/>
          <p:cNvSpPr txBox="1">
            <a:spLocks noChangeArrowheads="1"/>
          </p:cNvSpPr>
          <p:nvPr/>
        </p:nvSpPr>
        <p:spPr bwMode="auto">
          <a:xfrm>
            <a:off x="4625975" y="1925638"/>
            <a:ext cx="1317625" cy="284162"/>
          </a:xfrm>
          <a:prstGeom prst="rect">
            <a:avLst/>
          </a:prstGeom>
          <a:noFill/>
          <a:ln w="12700">
            <a:noFill/>
            <a:miter lim="800000"/>
            <a:headEnd type="none" w="sm" len="sm"/>
            <a:tailEnd type="none" w="sm" len="sm"/>
          </a:ln>
        </p:spPr>
        <p:txBody>
          <a:bodyPr>
            <a:spAutoFit/>
          </a:bodyPr>
          <a:lstStyle/>
          <a:p>
            <a:pPr eaLnBrk="0" hangingPunct="0">
              <a:lnSpc>
                <a:spcPct val="90000"/>
              </a:lnSpc>
              <a:buNone/>
            </a:pPr>
            <a:r>
              <a:rPr lang="en-US" sz="1400" b="1" dirty="0">
                <a:solidFill>
                  <a:srgbClr val="0000FF"/>
                </a:solidFill>
              </a:rPr>
              <a:t>100 ms</a:t>
            </a:r>
          </a:p>
        </p:txBody>
      </p:sp>
      <p:sp>
        <p:nvSpPr>
          <p:cNvPr id="21574" name="Text Box 41"/>
          <p:cNvSpPr txBox="1">
            <a:spLocks noChangeArrowheads="1"/>
          </p:cNvSpPr>
          <p:nvPr/>
        </p:nvSpPr>
        <p:spPr bwMode="auto">
          <a:xfrm>
            <a:off x="5638800" y="1925638"/>
            <a:ext cx="1262063" cy="284162"/>
          </a:xfrm>
          <a:prstGeom prst="rect">
            <a:avLst/>
          </a:prstGeom>
          <a:noFill/>
          <a:ln w="12700">
            <a:noFill/>
            <a:miter lim="800000"/>
            <a:headEnd type="none" w="sm" len="sm"/>
            <a:tailEnd type="none" w="sm" len="sm"/>
          </a:ln>
        </p:spPr>
        <p:txBody>
          <a:bodyPr>
            <a:spAutoFit/>
          </a:bodyPr>
          <a:lstStyle/>
          <a:p>
            <a:pPr eaLnBrk="0" hangingPunct="0">
              <a:lnSpc>
                <a:spcPct val="90000"/>
              </a:lnSpc>
              <a:buNone/>
            </a:pPr>
            <a:r>
              <a:rPr lang="en-US" sz="1400" b="1" dirty="0">
                <a:solidFill>
                  <a:srgbClr val="0000FF"/>
                </a:solidFill>
              </a:rPr>
              <a:t>20 ms</a:t>
            </a:r>
          </a:p>
        </p:txBody>
      </p:sp>
      <p:sp>
        <p:nvSpPr>
          <p:cNvPr id="21567" name="Rectangle 28"/>
          <p:cNvSpPr>
            <a:spLocks noChangeArrowheads="1"/>
          </p:cNvSpPr>
          <p:nvPr/>
        </p:nvSpPr>
        <p:spPr bwMode="auto">
          <a:xfrm>
            <a:off x="6319838" y="2754313"/>
            <a:ext cx="2290762" cy="358775"/>
          </a:xfrm>
          <a:prstGeom prst="rect">
            <a:avLst/>
          </a:prstGeom>
          <a:noFill/>
          <a:ln w="12700">
            <a:noFill/>
            <a:miter lim="800000"/>
            <a:headEnd type="none" w="sm" len="sm"/>
            <a:tailEnd type="none" w="sm" len="sm"/>
          </a:ln>
        </p:spPr>
        <p:txBody>
          <a:bodyPr wrap="none" lIns="9144" tIns="9144" rIns="9144" bIns="9144" anchor="ctr"/>
          <a:lstStyle/>
          <a:p>
            <a:pPr eaLnBrk="0" hangingPunct="0">
              <a:buNone/>
            </a:pPr>
            <a:r>
              <a:rPr lang="en-US" sz="1400" b="1"/>
              <a:t>Call center inquiries </a:t>
            </a:r>
          </a:p>
        </p:txBody>
      </p:sp>
      <p:sp>
        <p:nvSpPr>
          <p:cNvPr id="21568" name="Line 44"/>
          <p:cNvSpPr>
            <a:spLocks noChangeShapeType="1"/>
          </p:cNvSpPr>
          <p:nvPr/>
        </p:nvSpPr>
        <p:spPr bwMode="auto">
          <a:xfrm>
            <a:off x="3286125" y="2933700"/>
            <a:ext cx="1782763" cy="1588"/>
          </a:xfrm>
          <a:prstGeom prst="line">
            <a:avLst/>
          </a:prstGeom>
          <a:noFill/>
          <a:ln w="76200">
            <a:solidFill>
              <a:srgbClr val="0000FF"/>
            </a:solidFill>
            <a:round/>
            <a:headEnd type="none" w="sm" len="sm"/>
            <a:tailEnd type="triangle" w="sm" len="sm"/>
          </a:ln>
        </p:spPr>
        <p:txBody>
          <a:bodyPr wrap="none" anchor="ctr"/>
          <a:lstStyle/>
          <a:p>
            <a:endParaRPr lang="en-US"/>
          </a:p>
        </p:txBody>
      </p:sp>
      <p:sp>
        <p:nvSpPr>
          <p:cNvPr id="21569" name="Text Box 45"/>
          <p:cNvSpPr txBox="1">
            <a:spLocks noChangeArrowheads="1"/>
          </p:cNvSpPr>
          <p:nvPr/>
        </p:nvSpPr>
        <p:spPr bwMode="auto">
          <a:xfrm>
            <a:off x="2743200" y="2790825"/>
            <a:ext cx="873125" cy="284163"/>
          </a:xfrm>
          <a:prstGeom prst="rect">
            <a:avLst/>
          </a:prstGeom>
          <a:noFill/>
          <a:ln w="12700">
            <a:noFill/>
            <a:miter lim="800000"/>
            <a:headEnd type="none" w="sm" len="sm"/>
            <a:tailEnd type="none" w="sm" len="sm"/>
          </a:ln>
        </p:spPr>
        <p:txBody>
          <a:bodyPr>
            <a:spAutoFit/>
          </a:bodyPr>
          <a:lstStyle/>
          <a:p>
            <a:pPr eaLnBrk="0" hangingPunct="0">
              <a:lnSpc>
                <a:spcPct val="90000"/>
              </a:lnSpc>
              <a:buNone/>
            </a:pPr>
            <a:r>
              <a:rPr lang="en-US" sz="1400" b="1" dirty="0">
                <a:solidFill>
                  <a:srgbClr val="0000FF"/>
                </a:solidFill>
              </a:rPr>
              <a:t>8 hr</a:t>
            </a:r>
          </a:p>
        </p:txBody>
      </p:sp>
      <p:sp>
        <p:nvSpPr>
          <p:cNvPr id="21570" name="Text Box 46"/>
          <p:cNvSpPr txBox="1">
            <a:spLocks noChangeArrowheads="1"/>
          </p:cNvSpPr>
          <p:nvPr/>
        </p:nvSpPr>
        <p:spPr bwMode="auto">
          <a:xfrm>
            <a:off x="5021263" y="2801938"/>
            <a:ext cx="1531937" cy="284162"/>
          </a:xfrm>
          <a:prstGeom prst="rect">
            <a:avLst/>
          </a:prstGeom>
          <a:noFill/>
          <a:ln w="12700">
            <a:noFill/>
            <a:miter lim="800000"/>
            <a:headEnd type="none" w="sm" len="sm"/>
            <a:tailEnd type="none" w="sm" len="sm"/>
          </a:ln>
        </p:spPr>
        <p:txBody>
          <a:bodyPr>
            <a:spAutoFit/>
          </a:bodyPr>
          <a:lstStyle/>
          <a:p>
            <a:pPr eaLnBrk="0" hangingPunct="0">
              <a:lnSpc>
                <a:spcPct val="90000"/>
              </a:lnSpc>
              <a:buNone/>
            </a:pPr>
            <a:r>
              <a:rPr lang="en-US" sz="1400" b="1" dirty="0">
                <a:solidFill>
                  <a:srgbClr val="0000FF"/>
                </a:solidFill>
              </a:rPr>
              <a:t>10 sec</a:t>
            </a:r>
          </a:p>
        </p:txBody>
      </p:sp>
      <p:sp>
        <p:nvSpPr>
          <p:cNvPr id="21563" name="Rectangle 34"/>
          <p:cNvSpPr>
            <a:spLocks noChangeArrowheads="1"/>
          </p:cNvSpPr>
          <p:nvPr/>
        </p:nvSpPr>
        <p:spPr bwMode="auto">
          <a:xfrm>
            <a:off x="6319838" y="3670300"/>
            <a:ext cx="2290762" cy="358775"/>
          </a:xfrm>
          <a:prstGeom prst="rect">
            <a:avLst/>
          </a:prstGeom>
          <a:noFill/>
          <a:ln w="12700">
            <a:noFill/>
            <a:miter lim="800000"/>
            <a:headEnd type="none" w="sm" len="sm"/>
            <a:tailEnd type="none" w="sm" len="sm"/>
          </a:ln>
        </p:spPr>
        <p:txBody>
          <a:bodyPr wrap="none" lIns="9144" tIns="9144" rIns="9144" bIns="9144" anchor="ctr"/>
          <a:lstStyle/>
          <a:p>
            <a:pPr eaLnBrk="0" hangingPunct="0">
              <a:buNone/>
            </a:pPr>
            <a:r>
              <a:rPr lang="en-US" sz="1400" b="1"/>
              <a:t>Supply chain updates</a:t>
            </a:r>
          </a:p>
        </p:txBody>
      </p:sp>
      <p:sp>
        <p:nvSpPr>
          <p:cNvPr id="21564" name="Text Box 47"/>
          <p:cNvSpPr txBox="1">
            <a:spLocks noChangeArrowheads="1"/>
          </p:cNvSpPr>
          <p:nvPr/>
        </p:nvSpPr>
        <p:spPr bwMode="auto">
          <a:xfrm>
            <a:off x="2438400" y="3667125"/>
            <a:ext cx="1066800" cy="284163"/>
          </a:xfrm>
          <a:prstGeom prst="rect">
            <a:avLst/>
          </a:prstGeom>
          <a:noFill/>
          <a:ln w="12700">
            <a:noFill/>
            <a:miter lim="800000"/>
            <a:headEnd type="none" w="sm" len="sm"/>
            <a:tailEnd type="none" w="sm" len="sm"/>
          </a:ln>
        </p:spPr>
        <p:txBody>
          <a:bodyPr>
            <a:spAutoFit/>
          </a:bodyPr>
          <a:lstStyle/>
          <a:p>
            <a:pPr eaLnBrk="0" hangingPunct="0">
              <a:lnSpc>
                <a:spcPct val="90000"/>
              </a:lnSpc>
              <a:buNone/>
            </a:pPr>
            <a:r>
              <a:rPr lang="en-US" sz="1400" b="1" dirty="0">
                <a:solidFill>
                  <a:srgbClr val="0000FF"/>
                </a:solidFill>
              </a:rPr>
              <a:t>1 day</a:t>
            </a:r>
          </a:p>
        </p:txBody>
      </p:sp>
      <p:sp>
        <p:nvSpPr>
          <p:cNvPr id="21565" name="Line 49"/>
          <p:cNvSpPr>
            <a:spLocks noChangeShapeType="1"/>
          </p:cNvSpPr>
          <p:nvPr/>
        </p:nvSpPr>
        <p:spPr bwMode="auto">
          <a:xfrm>
            <a:off x="3054350" y="3833813"/>
            <a:ext cx="962025" cy="0"/>
          </a:xfrm>
          <a:prstGeom prst="line">
            <a:avLst/>
          </a:prstGeom>
          <a:noFill/>
          <a:ln w="76200">
            <a:solidFill>
              <a:srgbClr val="0000FF"/>
            </a:solidFill>
            <a:round/>
            <a:headEnd type="none" w="sm" len="sm"/>
            <a:tailEnd type="triangle" w="sm" len="sm"/>
          </a:ln>
        </p:spPr>
        <p:txBody>
          <a:bodyPr wrap="none" anchor="ctr"/>
          <a:lstStyle/>
          <a:p>
            <a:endParaRPr lang="en-US"/>
          </a:p>
        </p:txBody>
      </p:sp>
      <p:sp>
        <p:nvSpPr>
          <p:cNvPr id="21566" name="Text Box 51"/>
          <p:cNvSpPr txBox="1">
            <a:spLocks noChangeArrowheads="1"/>
          </p:cNvSpPr>
          <p:nvPr/>
        </p:nvSpPr>
        <p:spPr bwMode="auto">
          <a:xfrm>
            <a:off x="3954463" y="3665538"/>
            <a:ext cx="1684337" cy="284162"/>
          </a:xfrm>
          <a:prstGeom prst="rect">
            <a:avLst/>
          </a:prstGeom>
          <a:noFill/>
          <a:ln w="12700">
            <a:noFill/>
            <a:miter lim="800000"/>
            <a:headEnd type="none" w="sm" len="sm"/>
            <a:tailEnd type="none" w="sm" len="sm"/>
          </a:ln>
        </p:spPr>
        <p:txBody>
          <a:bodyPr>
            <a:spAutoFit/>
          </a:bodyPr>
          <a:lstStyle/>
          <a:p>
            <a:pPr eaLnBrk="0" hangingPunct="0">
              <a:lnSpc>
                <a:spcPct val="90000"/>
              </a:lnSpc>
              <a:buNone/>
            </a:pPr>
            <a:r>
              <a:rPr lang="en-US" sz="1400" b="1" dirty="0">
                <a:solidFill>
                  <a:srgbClr val="0000FF"/>
                </a:solidFill>
              </a:rPr>
              <a:t>15 min</a:t>
            </a:r>
          </a:p>
        </p:txBody>
      </p:sp>
      <p:sp>
        <p:nvSpPr>
          <p:cNvPr id="21559" name="Rectangle 52"/>
          <p:cNvSpPr>
            <a:spLocks noChangeArrowheads="1"/>
          </p:cNvSpPr>
          <p:nvPr/>
        </p:nvSpPr>
        <p:spPr bwMode="auto">
          <a:xfrm>
            <a:off x="6319838" y="4135438"/>
            <a:ext cx="2290762" cy="358775"/>
          </a:xfrm>
          <a:prstGeom prst="rect">
            <a:avLst/>
          </a:prstGeom>
          <a:noFill/>
          <a:ln w="12700">
            <a:noFill/>
            <a:miter lim="800000"/>
            <a:headEnd type="none" w="sm" len="sm"/>
            <a:tailEnd type="none" w="sm" len="sm"/>
          </a:ln>
        </p:spPr>
        <p:txBody>
          <a:bodyPr wrap="none" lIns="9144" tIns="9144" rIns="9144" bIns="9144" anchor="ctr"/>
          <a:lstStyle/>
          <a:p>
            <a:pPr eaLnBrk="0" hangingPunct="0">
              <a:buNone/>
            </a:pPr>
            <a:r>
              <a:rPr lang="en-US" sz="1400" b="1"/>
              <a:t>Phone activation</a:t>
            </a:r>
          </a:p>
        </p:txBody>
      </p:sp>
      <p:sp>
        <p:nvSpPr>
          <p:cNvPr id="21560" name="Text Box 53"/>
          <p:cNvSpPr txBox="1">
            <a:spLocks noChangeArrowheads="1"/>
          </p:cNvSpPr>
          <p:nvPr/>
        </p:nvSpPr>
        <p:spPr bwMode="auto">
          <a:xfrm>
            <a:off x="4621213" y="4171950"/>
            <a:ext cx="1322387" cy="284163"/>
          </a:xfrm>
          <a:prstGeom prst="rect">
            <a:avLst/>
          </a:prstGeom>
          <a:noFill/>
          <a:ln w="12700">
            <a:noFill/>
            <a:miter lim="800000"/>
            <a:headEnd type="none" w="sm" len="sm"/>
            <a:tailEnd type="none" w="sm" len="sm"/>
          </a:ln>
        </p:spPr>
        <p:txBody>
          <a:bodyPr>
            <a:spAutoFit/>
          </a:bodyPr>
          <a:lstStyle/>
          <a:p>
            <a:pPr eaLnBrk="0" hangingPunct="0">
              <a:lnSpc>
                <a:spcPct val="90000"/>
              </a:lnSpc>
              <a:buNone/>
            </a:pPr>
            <a:r>
              <a:rPr lang="en-US" sz="1400" b="1" dirty="0">
                <a:solidFill>
                  <a:srgbClr val="0000FF"/>
                </a:solidFill>
              </a:rPr>
              <a:t>1 min</a:t>
            </a:r>
          </a:p>
        </p:txBody>
      </p:sp>
      <p:sp>
        <p:nvSpPr>
          <p:cNvPr id="21561" name="Text Box 54"/>
          <p:cNvSpPr txBox="1">
            <a:spLocks noChangeArrowheads="1"/>
          </p:cNvSpPr>
          <p:nvPr/>
        </p:nvSpPr>
        <p:spPr bwMode="auto">
          <a:xfrm>
            <a:off x="1905000" y="4162425"/>
            <a:ext cx="735013" cy="304800"/>
          </a:xfrm>
          <a:prstGeom prst="rect">
            <a:avLst/>
          </a:prstGeom>
          <a:noFill/>
          <a:ln w="12700">
            <a:noFill/>
            <a:miter lim="800000"/>
            <a:headEnd type="none" w="sm" len="sm"/>
            <a:tailEnd type="none" w="sm" len="sm"/>
          </a:ln>
        </p:spPr>
        <p:txBody>
          <a:bodyPr wrap="none">
            <a:spAutoFit/>
          </a:bodyPr>
          <a:lstStyle/>
          <a:p>
            <a:pPr eaLnBrk="0" hangingPunct="0">
              <a:buNone/>
            </a:pPr>
            <a:r>
              <a:rPr lang="en-US" sz="1400" b="1" dirty="0">
                <a:solidFill>
                  <a:srgbClr val="0000FF"/>
                </a:solidFill>
              </a:rPr>
              <a:t>3 days</a:t>
            </a:r>
          </a:p>
        </p:txBody>
      </p:sp>
      <p:sp>
        <p:nvSpPr>
          <p:cNvPr id="21562" name="Line 55"/>
          <p:cNvSpPr>
            <a:spLocks noChangeShapeType="1"/>
          </p:cNvSpPr>
          <p:nvPr/>
        </p:nvSpPr>
        <p:spPr bwMode="auto">
          <a:xfrm>
            <a:off x="2720975" y="4314825"/>
            <a:ext cx="1930400" cy="0"/>
          </a:xfrm>
          <a:prstGeom prst="line">
            <a:avLst/>
          </a:prstGeom>
          <a:noFill/>
          <a:ln w="76200">
            <a:solidFill>
              <a:srgbClr val="0000FF"/>
            </a:solidFill>
            <a:round/>
            <a:headEnd type="none" w="sm" len="sm"/>
            <a:tailEnd type="triangle" w="sm" len="sm"/>
          </a:ln>
        </p:spPr>
        <p:txBody>
          <a:bodyPr wrap="none" anchor="ctr"/>
          <a:lstStyle/>
          <a:p>
            <a:endParaRPr lang="en-US"/>
          </a:p>
        </p:txBody>
      </p:sp>
      <p:sp>
        <p:nvSpPr>
          <p:cNvPr id="21555" name="Text Box 20"/>
          <p:cNvSpPr txBox="1">
            <a:spLocks noChangeArrowheads="1"/>
          </p:cNvSpPr>
          <p:nvPr/>
        </p:nvSpPr>
        <p:spPr bwMode="auto">
          <a:xfrm>
            <a:off x="1335088" y="4586288"/>
            <a:ext cx="1255712" cy="284162"/>
          </a:xfrm>
          <a:prstGeom prst="rect">
            <a:avLst/>
          </a:prstGeom>
          <a:noFill/>
          <a:ln w="12700">
            <a:noFill/>
            <a:miter lim="800000"/>
            <a:headEnd type="none" w="sm" len="sm"/>
            <a:tailEnd type="none" w="sm" len="sm"/>
          </a:ln>
        </p:spPr>
        <p:txBody>
          <a:bodyPr>
            <a:spAutoFit/>
          </a:bodyPr>
          <a:lstStyle/>
          <a:p>
            <a:pPr eaLnBrk="0" hangingPunct="0">
              <a:lnSpc>
                <a:spcPct val="90000"/>
              </a:lnSpc>
              <a:buNone/>
            </a:pPr>
            <a:r>
              <a:rPr lang="en-US" sz="1400" b="1" dirty="0">
                <a:solidFill>
                  <a:srgbClr val="0000FF"/>
                </a:solidFill>
              </a:rPr>
              <a:t>1 week</a:t>
            </a:r>
          </a:p>
        </p:txBody>
      </p:sp>
      <p:sp>
        <p:nvSpPr>
          <p:cNvPr id="21556" name="Text Box 21"/>
          <p:cNvSpPr txBox="1">
            <a:spLocks noChangeArrowheads="1"/>
          </p:cNvSpPr>
          <p:nvPr/>
        </p:nvSpPr>
        <p:spPr bwMode="auto">
          <a:xfrm>
            <a:off x="3810000" y="4586288"/>
            <a:ext cx="1284288" cy="284162"/>
          </a:xfrm>
          <a:prstGeom prst="rect">
            <a:avLst/>
          </a:prstGeom>
          <a:noFill/>
          <a:ln w="12700">
            <a:noFill/>
            <a:miter lim="800000"/>
            <a:headEnd type="none" w="sm" len="sm"/>
            <a:tailEnd type="none" w="sm" len="sm"/>
          </a:ln>
        </p:spPr>
        <p:txBody>
          <a:bodyPr>
            <a:spAutoFit/>
          </a:bodyPr>
          <a:lstStyle/>
          <a:p>
            <a:pPr eaLnBrk="0" hangingPunct="0">
              <a:lnSpc>
                <a:spcPct val="90000"/>
              </a:lnSpc>
              <a:buNone/>
            </a:pPr>
            <a:r>
              <a:rPr lang="en-US" sz="1400" b="1" dirty="0">
                <a:solidFill>
                  <a:srgbClr val="0000FF"/>
                </a:solidFill>
              </a:rPr>
              <a:t>0.5 hour</a:t>
            </a:r>
          </a:p>
        </p:txBody>
      </p:sp>
      <p:sp>
        <p:nvSpPr>
          <p:cNvPr id="21557" name="Rectangle 31"/>
          <p:cNvSpPr>
            <a:spLocks noChangeArrowheads="1"/>
          </p:cNvSpPr>
          <p:nvPr/>
        </p:nvSpPr>
        <p:spPr bwMode="auto">
          <a:xfrm>
            <a:off x="6319838" y="4549775"/>
            <a:ext cx="2290762" cy="358775"/>
          </a:xfrm>
          <a:prstGeom prst="rect">
            <a:avLst/>
          </a:prstGeom>
          <a:noFill/>
          <a:ln w="12700">
            <a:noFill/>
            <a:miter lim="800000"/>
            <a:headEnd type="none" w="sm" len="sm"/>
            <a:tailEnd type="none" w="sm" len="sm"/>
          </a:ln>
        </p:spPr>
        <p:txBody>
          <a:bodyPr wrap="none" lIns="9144" tIns="9144" rIns="9144" bIns="9144" anchor="ctr"/>
          <a:lstStyle/>
          <a:p>
            <a:pPr eaLnBrk="0" hangingPunct="0">
              <a:buNone/>
            </a:pPr>
            <a:r>
              <a:rPr lang="en-US" sz="1400" b="1"/>
              <a:t>Refresh data warehouse </a:t>
            </a:r>
          </a:p>
        </p:txBody>
      </p:sp>
      <p:sp>
        <p:nvSpPr>
          <p:cNvPr id="21558" name="Line 56"/>
          <p:cNvSpPr>
            <a:spLocks noChangeShapeType="1"/>
          </p:cNvSpPr>
          <p:nvPr/>
        </p:nvSpPr>
        <p:spPr bwMode="auto">
          <a:xfrm>
            <a:off x="2492375" y="4729163"/>
            <a:ext cx="1276350" cy="0"/>
          </a:xfrm>
          <a:prstGeom prst="line">
            <a:avLst/>
          </a:prstGeom>
          <a:noFill/>
          <a:ln w="76200">
            <a:solidFill>
              <a:srgbClr val="0000FF"/>
            </a:solidFill>
            <a:round/>
            <a:headEnd type="none" w="sm" len="sm"/>
            <a:tailEnd type="triangle" w="sm" len="sm"/>
          </a:ln>
        </p:spPr>
        <p:txBody>
          <a:bodyPr wrap="none" anchor="ctr"/>
          <a:lstStyle/>
          <a:p>
            <a:endParaRPr lang="en-US"/>
          </a:p>
        </p:txBody>
      </p:sp>
      <p:sp>
        <p:nvSpPr>
          <p:cNvPr id="21551" name="Rectangle 33"/>
          <p:cNvSpPr>
            <a:spLocks noChangeArrowheads="1"/>
          </p:cNvSpPr>
          <p:nvPr/>
        </p:nvSpPr>
        <p:spPr bwMode="auto">
          <a:xfrm>
            <a:off x="6319838" y="3222625"/>
            <a:ext cx="2290762" cy="358775"/>
          </a:xfrm>
          <a:prstGeom prst="rect">
            <a:avLst/>
          </a:prstGeom>
          <a:noFill/>
          <a:ln w="12700">
            <a:noFill/>
            <a:miter lim="800000"/>
            <a:headEnd type="none" w="sm" len="sm"/>
            <a:tailEnd type="none" w="sm" len="sm"/>
          </a:ln>
        </p:spPr>
        <p:txBody>
          <a:bodyPr wrap="none" lIns="9144" tIns="9144" rIns="9144" bIns="9144" anchor="ctr"/>
          <a:lstStyle/>
          <a:p>
            <a:pPr eaLnBrk="0" hangingPunct="0">
              <a:buNone/>
            </a:pPr>
            <a:r>
              <a:rPr lang="en-US" sz="1400" b="1"/>
              <a:t>Track financial position</a:t>
            </a:r>
          </a:p>
        </p:txBody>
      </p:sp>
      <p:sp>
        <p:nvSpPr>
          <p:cNvPr id="21552" name="Text Box 48"/>
          <p:cNvSpPr txBox="1">
            <a:spLocks noChangeArrowheads="1"/>
          </p:cNvSpPr>
          <p:nvPr/>
        </p:nvSpPr>
        <p:spPr bwMode="auto">
          <a:xfrm>
            <a:off x="4335463" y="3259138"/>
            <a:ext cx="1684337" cy="284162"/>
          </a:xfrm>
          <a:prstGeom prst="rect">
            <a:avLst/>
          </a:prstGeom>
          <a:noFill/>
          <a:ln w="12700">
            <a:noFill/>
            <a:miter lim="800000"/>
            <a:headEnd type="none" w="sm" len="sm"/>
            <a:tailEnd type="none" w="sm" len="sm"/>
          </a:ln>
        </p:spPr>
        <p:txBody>
          <a:bodyPr>
            <a:spAutoFit/>
          </a:bodyPr>
          <a:lstStyle/>
          <a:p>
            <a:pPr eaLnBrk="0" hangingPunct="0">
              <a:lnSpc>
                <a:spcPct val="90000"/>
              </a:lnSpc>
              <a:buNone/>
            </a:pPr>
            <a:r>
              <a:rPr lang="en-US" sz="1400" b="1" dirty="0">
                <a:solidFill>
                  <a:srgbClr val="0000FF"/>
                </a:solidFill>
              </a:rPr>
              <a:t>5 min</a:t>
            </a:r>
          </a:p>
        </p:txBody>
      </p:sp>
      <p:sp>
        <p:nvSpPr>
          <p:cNvPr id="21553" name="Text Box 50"/>
          <p:cNvSpPr txBox="1">
            <a:spLocks noChangeArrowheads="1"/>
          </p:cNvSpPr>
          <p:nvPr/>
        </p:nvSpPr>
        <p:spPr bwMode="auto">
          <a:xfrm>
            <a:off x="2478088" y="3259138"/>
            <a:ext cx="1255712" cy="284162"/>
          </a:xfrm>
          <a:prstGeom prst="rect">
            <a:avLst/>
          </a:prstGeom>
          <a:noFill/>
          <a:ln w="12700">
            <a:noFill/>
            <a:miter lim="800000"/>
            <a:headEnd type="none" w="sm" len="sm"/>
            <a:tailEnd type="none" w="sm" len="sm"/>
          </a:ln>
        </p:spPr>
        <p:txBody>
          <a:bodyPr>
            <a:spAutoFit/>
          </a:bodyPr>
          <a:lstStyle/>
          <a:p>
            <a:pPr eaLnBrk="0" hangingPunct="0">
              <a:lnSpc>
                <a:spcPct val="90000"/>
              </a:lnSpc>
              <a:buNone/>
            </a:pPr>
            <a:r>
              <a:rPr lang="en-US" sz="1400" b="1" dirty="0">
                <a:solidFill>
                  <a:srgbClr val="0000FF"/>
                </a:solidFill>
              </a:rPr>
              <a:t>1 day</a:t>
            </a:r>
          </a:p>
        </p:txBody>
      </p:sp>
      <p:sp>
        <p:nvSpPr>
          <p:cNvPr id="21554" name="Line 57"/>
          <p:cNvSpPr>
            <a:spLocks noChangeShapeType="1"/>
          </p:cNvSpPr>
          <p:nvPr/>
        </p:nvSpPr>
        <p:spPr bwMode="auto">
          <a:xfrm>
            <a:off x="3082925" y="3402013"/>
            <a:ext cx="1276350" cy="0"/>
          </a:xfrm>
          <a:prstGeom prst="line">
            <a:avLst/>
          </a:prstGeom>
          <a:noFill/>
          <a:ln w="76200">
            <a:solidFill>
              <a:srgbClr val="0000FF"/>
            </a:solidFill>
            <a:round/>
            <a:headEnd type="none" w="sm" len="sm"/>
            <a:tailEnd type="triangle" w="sm" len="sm"/>
          </a:ln>
        </p:spPr>
        <p:txBody>
          <a:bodyPr wrap="none" anchor="ctr"/>
          <a:lstStyle/>
          <a:p>
            <a:endParaRPr lang="en-US"/>
          </a:p>
        </p:txBody>
      </p:sp>
      <p:sp>
        <p:nvSpPr>
          <p:cNvPr id="21547" name="Rectangle 32"/>
          <p:cNvSpPr>
            <a:spLocks noChangeArrowheads="1"/>
          </p:cNvSpPr>
          <p:nvPr/>
        </p:nvSpPr>
        <p:spPr bwMode="auto">
          <a:xfrm>
            <a:off x="6313488" y="2305050"/>
            <a:ext cx="2290762" cy="358775"/>
          </a:xfrm>
          <a:prstGeom prst="rect">
            <a:avLst/>
          </a:prstGeom>
          <a:noFill/>
          <a:ln w="12700">
            <a:noFill/>
            <a:miter lim="800000"/>
            <a:headEnd type="none" w="sm" len="sm"/>
            <a:tailEnd type="none" w="sm" len="sm"/>
          </a:ln>
        </p:spPr>
        <p:txBody>
          <a:bodyPr wrap="none" lIns="9144" tIns="9144" rIns="9144" bIns="9144" anchor="ctr"/>
          <a:lstStyle/>
          <a:p>
            <a:pPr eaLnBrk="0" hangingPunct="0">
              <a:buNone/>
            </a:pPr>
            <a:r>
              <a:rPr lang="en-US" sz="1400" b="1" dirty="0"/>
              <a:t>Airline operations</a:t>
            </a:r>
          </a:p>
        </p:txBody>
      </p:sp>
      <p:sp>
        <p:nvSpPr>
          <p:cNvPr id="21548" name="Text Box 42"/>
          <p:cNvSpPr txBox="1">
            <a:spLocks noChangeArrowheads="1"/>
          </p:cNvSpPr>
          <p:nvPr/>
        </p:nvSpPr>
        <p:spPr bwMode="auto">
          <a:xfrm>
            <a:off x="3043238" y="2341563"/>
            <a:ext cx="995362" cy="284162"/>
          </a:xfrm>
          <a:prstGeom prst="rect">
            <a:avLst/>
          </a:prstGeom>
          <a:noFill/>
          <a:ln w="12700">
            <a:noFill/>
            <a:miter lim="800000"/>
            <a:headEnd type="none" w="sm" len="sm"/>
            <a:tailEnd type="none" w="sm" len="sm"/>
          </a:ln>
        </p:spPr>
        <p:txBody>
          <a:bodyPr>
            <a:spAutoFit/>
          </a:bodyPr>
          <a:lstStyle/>
          <a:p>
            <a:pPr eaLnBrk="0" hangingPunct="0">
              <a:lnSpc>
                <a:spcPct val="90000"/>
              </a:lnSpc>
              <a:buNone/>
            </a:pPr>
            <a:r>
              <a:rPr lang="en-US" sz="1400" b="1" dirty="0">
                <a:solidFill>
                  <a:srgbClr val="0000FF"/>
                </a:solidFill>
              </a:rPr>
              <a:t>20 min</a:t>
            </a:r>
          </a:p>
        </p:txBody>
      </p:sp>
      <p:sp>
        <p:nvSpPr>
          <p:cNvPr id="21549" name="Text Box 43"/>
          <p:cNvSpPr txBox="1">
            <a:spLocks noChangeArrowheads="1"/>
          </p:cNvSpPr>
          <p:nvPr/>
        </p:nvSpPr>
        <p:spPr bwMode="auto">
          <a:xfrm>
            <a:off x="4575175" y="2362200"/>
            <a:ext cx="1216025" cy="284163"/>
          </a:xfrm>
          <a:prstGeom prst="rect">
            <a:avLst/>
          </a:prstGeom>
          <a:noFill/>
          <a:ln w="12700">
            <a:noFill/>
            <a:miter lim="800000"/>
            <a:headEnd type="none" w="sm" len="sm"/>
            <a:tailEnd type="none" w="sm" len="sm"/>
          </a:ln>
        </p:spPr>
        <p:txBody>
          <a:bodyPr>
            <a:spAutoFit/>
          </a:bodyPr>
          <a:lstStyle/>
          <a:p>
            <a:pPr eaLnBrk="0" hangingPunct="0">
              <a:lnSpc>
                <a:spcPct val="90000"/>
              </a:lnSpc>
              <a:buNone/>
            </a:pPr>
            <a:r>
              <a:rPr lang="en-US" sz="1400" b="1" dirty="0">
                <a:solidFill>
                  <a:srgbClr val="0000FF"/>
                </a:solidFill>
              </a:rPr>
              <a:t>30 sec</a:t>
            </a:r>
          </a:p>
        </p:txBody>
      </p:sp>
      <p:sp>
        <p:nvSpPr>
          <p:cNvPr id="21550" name="Line 58"/>
          <p:cNvSpPr>
            <a:spLocks noChangeShapeType="1"/>
          </p:cNvSpPr>
          <p:nvPr/>
        </p:nvSpPr>
        <p:spPr bwMode="auto">
          <a:xfrm>
            <a:off x="3800475" y="2484438"/>
            <a:ext cx="790575" cy="0"/>
          </a:xfrm>
          <a:prstGeom prst="line">
            <a:avLst/>
          </a:prstGeom>
          <a:noFill/>
          <a:ln w="76200">
            <a:solidFill>
              <a:srgbClr val="0000FF"/>
            </a:solidFill>
            <a:round/>
            <a:headEnd type="none" w="sm" len="sm"/>
            <a:tailEnd type="triangle" w="sm" len="sm"/>
          </a:ln>
        </p:spPr>
        <p:txBody>
          <a:bodyPr wrap="none" anchor="ctr"/>
          <a:lstStyle/>
          <a:p>
            <a:endParaRPr lang="en-US"/>
          </a:p>
        </p:txBody>
      </p:sp>
      <p:grpSp>
        <p:nvGrpSpPr>
          <p:cNvPr id="2" name="Group 74"/>
          <p:cNvGrpSpPr>
            <a:grpSpLocks/>
          </p:cNvGrpSpPr>
          <p:nvPr/>
        </p:nvGrpSpPr>
        <p:grpSpPr bwMode="auto">
          <a:xfrm>
            <a:off x="1509713" y="4894263"/>
            <a:ext cx="7096125" cy="533400"/>
            <a:chOff x="951" y="3083"/>
            <a:chExt cx="4470" cy="336"/>
          </a:xfrm>
        </p:grpSpPr>
        <p:sp>
          <p:nvSpPr>
            <p:cNvPr id="21543" name="Rectangle 29"/>
            <p:cNvSpPr>
              <a:spLocks noChangeArrowheads="1"/>
            </p:cNvSpPr>
            <p:nvPr/>
          </p:nvSpPr>
          <p:spPr bwMode="auto">
            <a:xfrm>
              <a:off x="3978" y="3083"/>
              <a:ext cx="1443" cy="336"/>
            </a:xfrm>
            <a:prstGeom prst="rect">
              <a:avLst/>
            </a:prstGeom>
            <a:noFill/>
            <a:ln w="12700">
              <a:noFill/>
              <a:miter lim="800000"/>
              <a:headEnd type="none" w="sm" len="sm"/>
              <a:tailEnd type="none" w="sm" len="sm"/>
            </a:ln>
          </p:spPr>
          <p:txBody>
            <a:bodyPr wrap="none" lIns="9144" tIns="9144" rIns="9144" bIns="9144" anchor="ctr"/>
            <a:lstStyle/>
            <a:p>
              <a:pPr eaLnBrk="0" hangingPunct="0">
                <a:buNone/>
              </a:pPr>
              <a:r>
                <a:rPr lang="en-US" sz="1400" b="1"/>
                <a:t>Trade settlement</a:t>
              </a:r>
            </a:p>
          </p:txBody>
        </p:sp>
        <p:sp>
          <p:nvSpPr>
            <p:cNvPr id="21544" name="Text Box 37"/>
            <p:cNvSpPr txBox="1">
              <a:spLocks noChangeArrowheads="1"/>
            </p:cNvSpPr>
            <p:nvPr/>
          </p:nvSpPr>
          <p:spPr bwMode="auto">
            <a:xfrm>
              <a:off x="951" y="3161"/>
              <a:ext cx="659" cy="179"/>
            </a:xfrm>
            <a:prstGeom prst="rect">
              <a:avLst/>
            </a:prstGeom>
            <a:noFill/>
            <a:ln w="12700">
              <a:noFill/>
              <a:miter lim="800000"/>
              <a:headEnd type="none" w="sm" len="sm"/>
              <a:tailEnd type="none" w="sm" len="sm"/>
            </a:ln>
          </p:spPr>
          <p:txBody>
            <a:bodyPr>
              <a:spAutoFit/>
            </a:bodyPr>
            <a:lstStyle/>
            <a:p>
              <a:pPr eaLnBrk="0" hangingPunct="0">
                <a:lnSpc>
                  <a:spcPct val="90000"/>
                </a:lnSpc>
                <a:buNone/>
              </a:pPr>
              <a:r>
                <a:rPr lang="en-US" sz="1400" b="1" dirty="0">
                  <a:solidFill>
                    <a:srgbClr val="0000FF"/>
                  </a:solidFill>
                </a:rPr>
                <a:t>5 days</a:t>
              </a:r>
            </a:p>
          </p:txBody>
        </p:sp>
        <p:sp>
          <p:nvSpPr>
            <p:cNvPr id="21545" name="Text Box 38"/>
            <p:cNvSpPr txBox="1">
              <a:spLocks noChangeArrowheads="1"/>
            </p:cNvSpPr>
            <p:nvPr/>
          </p:nvSpPr>
          <p:spPr bwMode="auto">
            <a:xfrm>
              <a:off x="1958" y="3161"/>
              <a:ext cx="545" cy="179"/>
            </a:xfrm>
            <a:prstGeom prst="rect">
              <a:avLst/>
            </a:prstGeom>
            <a:noFill/>
            <a:ln w="12700">
              <a:noFill/>
              <a:miter lim="800000"/>
              <a:headEnd type="none" w="sm" len="sm"/>
              <a:tailEnd type="none" w="sm" len="sm"/>
            </a:ln>
          </p:spPr>
          <p:txBody>
            <a:bodyPr>
              <a:spAutoFit/>
            </a:bodyPr>
            <a:lstStyle/>
            <a:p>
              <a:pPr eaLnBrk="0" hangingPunct="0">
                <a:lnSpc>
                  <a:spcPct val="90000"/>
                </a:lnSpc>
                <a:buNone/>
              </a:pPr>
              <a:r>
                <a:rPr lang="en-US" sz="1400" b="1" dirty="0">
                  <a:solidFill>
                    <a:srgbClr val="0000FF"/>
                  </a:solidFill>
                </a:rPr>
                <a:t>2 hrs.</a:t>
              </a:r>
            </a:p>
          </p:txBody>
        </p:sp>
        <p:sp>
          <p:nvSpPr>
            <p:cNvPr id="21546" name="Line 59"/>
            <p:cNvSpPr>
              <a:spLocks noChangeShapeType="1"/>
            </p:cNvSpPr>
            <p:nvPr/>
          </p:nvSpPr>
          <p:spPr bwMode="auto">
            <a:xfrm>
              <a:off x="1576" y="3251"/>
              <a:ext cx="420" cy="0"/>
            </a:xfrm>
            <a:prstGeom prst="line">
              <a:avLst/>
            </a:prstGeom>
            <a:noFill/>
            <a:ln w="76200">
              <a:solidFill>
                <a:srgbClr val="0000FF"/>
              </a:solidFill>
              <a:round/>
              <a:headEnd type="none" w="sm" len="sm"/>
              <a:tailEnd type="triangle" w="sm" len="sm"/>
            </a:ln>
          </p:spPr>
          <p:txBody>
            <a:bodyPr wrap="none" anchor="ctr"/>
            <a:lstStyle/>
            <a:p>
              <a:pPr>
                <a:buNone/>
              </a:pPr>
              <a:endParaRPr lang="en-US"/>
            </a:p>
          </p:txBody>
        </p:sp>
      </p:grpSp>
      <p:sp>
        <p:nvSpPr>
          <p:cNvPr id="21539" name="Rectangle 30"/>
          <p:cNvSpPr>
            <a:spLocks noChangeArrowheads="1"/>
          </p:cNvSpPr>
          <p:nvPr/>
        </p:nvSpPr>
        <p:spPr bwMode="auto">
          <a:xfrm>
            <a:off x="6315075" y="5292725"/>
            <a:ext cx="2290763" cy="533400"/>
          </a:xfrm>
          <a:prstGeom prst="rect">
            <a:avLst/>
          </a:prstGeom>
          <a:noFill/>
          <a:ln w="12700">
            <a:noFill/>
            <a:miter lim="800000"/>
            <a:headEnd type="none" w="sm" len="sm"/>
            <a:tailEnd type="none" w="sm" len="sm"/>
          </a:ln>
        </p:spPr>
        <p:txBody>
          <a:bodyPr wrap="none" lIns="9144" tIns="9144" rIns="9144" bIns="9144" anchor="ctr"/>
          <a:lstStyle/>
          <a:p>
            <a:pPr eaLnBrk="0" hangingPunct="0">
              <a:buNone/>
            </a:pPr>
            <a:r>
              <a:rPr lang="en-US" sz="1400" b="1"/>
              <a:t>Build-to-order PC </a:t>
            </a:r>
          </a:p>
        </p:txBody>
      </p:sp>
      <p:sp>
        <p:nvSpPr>
          <p:cNvPr id="21540" name="Text Box 35"/>
          <p:cNvSpPr txBox="1">
            <a:spLocks noChangeArrowheads="1"/>
          </p:cNvSpPr>
          <p:nvPr/>
        </p:nvSpPr>
        <p:spPr bwMode="auto">
          <a:xfrm>
            <a:off x="682625" y="5416550"/>
            <a:ext cx="1255713" cy="284163"/>
          </a:xfrm>
          <a:prstGeom prst="rect">
            <a:avLst/>
          </a:prstGeom>
          <a:noFill/>
          <a:ln w="12700">
            <a:noFill/>
            <a:miter lim="800000"/>
            <a:headEnd type="none" w="sm" len="sm"/>
            <a:tailEnd type="none" w="sm" len="sm"/>
          </a:ln>
        </p:spPr>
        <p:txBody>
          <a:bodyPr>
            <a:spAutoFit/>
          </a:bodyPr>
          <a:lstStyle/>
          <a:p>
            <a:pPr eaLnBrk="0" hangingPunct="0">
              <a:lnSpc>
                <a:spcPct val="90000"/>
              </a:lnSpc>
              <a:buNone/>
            </a:pPr>
            <a:r>
              <a:rPr lang="en-US" sz="1400" b="1" dirty="0">
                <a:solidFill>
                  <a:srgbClr val="0000FF"/>
                </a:solidFill>
              </a:rPr>
              <a:t>4 weeks</a:t>
            </a:r>
          </a:p>
        </p:txBody>
      </p:sp>
      <p:sp>
        <p:nvSpPr>
          <p:cNvPr id="21541" name="Text Box 36"/>
          <p:cNvSpPr txBox="1">
            <a:spLocks noChangeArrowheads="1"/>
          </p:cNvSpPr>
          <p:nvPr/>
        </p:nvSpPr>
        <p:spPr bwMode="auto">
          <a:xfrm>
            <a:off x="3135313" y="5416550"/>
            <a:ext cx="1284287" cy="284163"/>
          </a:xfrm>
          <a:prstGeom prst="rect">
            <a:avLst/>
          </a:prstGeom>
          <a:noFill/>
          <a:ln w="12700">
            <a:noFill/>
            <a:miter lim="800000"/>
            <a:headEnd type="none" w="sm" len="sm"/>
            <a:tailEnd type="none" w="sm" len="sm"/>
          </a:ln>
        </p:spPr>
        <p:txBody>
          <a:bodyPr>
            <a:spAutoFit/>
          </a:bodyPr>
          <a:lstStyle/>
          <a:p>
            <a:pPr eaLnBrk="0" hangingPunct="0">
              <a:lnSpc>
                <a:spcPct val="90000"/>
              </a:lnSpc>
              <a:buNone/>
            </a:pPr>
            <a:r>
              <a:rPr lang="en-US" sz="1400" b="1" dirty="0">
                <a:solidFill>
                  <a:srgbClr val="0000FF"/>
                </a:solidFill>
              </a:rPr>
              <a:t>1 day</a:t>
            </a:r>
          </a:p>
        </p:txBody>
      </p:sp>
      <p:sp>
        <p:nvSpPr>
          <p:cNvPr id="21542" name="Line 60"/>
          <p:cNvSpPr>
            <a:spLocks noChangeShapeType="1"/>
          </p:cNvSpPr>
          <p:nvPr/>
        </p:nvSpPr>
        <p:spPr bwMode="auto">
          <a:xfrm>
            <a:off x="1863725" y="5559425"/>
            <a:ext cx="1276350" cy="0"/>
          </a:xfrm>
          <a:prstGeom prst="line">
            <a:avLst/>
          </a:prstGeom>
          <a:noFill/>
          <a:ln w="76200">
            <a:solidFill>
              <a:srgbClr val="0000FF"/>
            </a:solidFill>
            <a:round/>
            <a:headEnd type="none" w="sm" len="sm"/>
            <a:tailEnd type="triangle" w="sm" len="sm"/>
          </a:ln>
        </p:spPr>
        <p:txBody>
          <a:bodyPr wrap="none" anchor="ctr"/>
          <a:lstStyle/>
          <a:p>
            <a:endParaRPr lang="en-US"/>
          </a:p>
        </p:txBody>
      </p:sp>
      <p:grpSp>
        <p:nvGrpSpPr>
          <p:cNvPr id="3" name="Group 67"/>
          <p:cNvGrpSpPr>
            <a:grpSpLocks/>
          </p:cNvGrpSpPr>
          <p:nvPr/>
        </p:nvGrpSpPr>
        <p:grpSpPr bwMode="auto">
          <a:xfrm>
            <a:off x="2859088" y="1343025"/>
            <a:ext cx="1639887" cy="246063"/>
            <a:chOff x="1897" y="924"/>
            <a:chExt cx="1033" cy="2784"/>
          </a:xfrm>
        </p:grpSpPr>
        <p:sp>
          <p:nvSpPr>
            <p:cNvPr id="21535" name="Line 13"/>
            <p:cNvSpPr>
              <a:spLocks noChangeShapeType="1"/>
            </p:cNvSpPr>
            <p:nvPr/>
          </p:nvSpPr>
          <p:spPr bwMode="auto">
            <a:xfrm flipV="1">
              <a:off x="1897" y="924"/>
              <a:ext cx="0" cy="2784"/>
            </a:xfrm>
            <a:prstGeom prst="line">
              <a:avLst/>
            </a:prstGeom>
            <a:noFill/>
            <a:ln w="12700" cap="rnd">
              <a:solidFill>
                <a:schemeClr val="bg1"/>
              </a:solidFill>
              <a:prstDash val="sysDot"/>
              <a:round/>
              <a:headEnd type="none" w="sm" len="sm"/>
              <a:tailEnd type="none" w="sm" len="sm"/>
            </a:ln>
          </p:spPr>
          <p:txBody>
            <a:bodyPr wrap="none" anchor="ctr"/>
            <a:lstStyle/>
            <a:p>
              <a:endParaRPr lang="en-US"/>
            </a:p>
          </p:txBody>
        </p:sp>
        <p:sp>
          <p:nvSpPr>
            <p:cNvPr id="21536" name="Line 14"/>
            <p:cNvSpPr>
              <a:spLocks noChangeShapeType="1"/>
            </p:cNvSpPr>
            <p:nvPr/>
          </p:nvSpPr>
          <p:spPr bwMode="auto">
            <a:xfrm flipV="1">
              <a:off x="2235" y="924"/>
              <a:ext cx="0" cy="2784"/>
            </a:xfrm>
            <a:prstGeom prst="line">
              <a:avLst/>
            </a:prstGeom>
            <a:noFill/>
            <a:ln w="12700" cap="rnd">
              <a:solidFill>
                <a:schemeClr val="bg1"/>
              </a:solidFill>
              <a:prstDash val="sysDot"/>
              <a:round/>
              <a:headEnd type="none" w="sm" len="sm"/>
              <a:tailEnd type="none" w="sm" len="sm"/>
            </a:ln>
          </p:spPr>
          <p:txBody>
            <a:bodyPr wrap="none" anchor="ctr"/>
            <a:lstStyle/>
            <a:p>
              <a:endParaRPr lang="en-US"/>
            </a:p>
          </p:txBody>
        </p:sp>
        <p:sp>
          <p:nvSpPr>
            <p:cNvPr id="21537" name="Line 15"/>
            <p:cNvSpPr>
              <a:spLocks noChangeShapeType="1"/>
            </p:cNvSpPr>
            <p:nvPr/>
          </p:nvSpPr>
          <p:spPr bwMode="auto">
            <a:xfrm flipV="1">
              <a:off x="2584" y="924"/>
              <a:ext cx="0" cy="2784"/>
            </a:xfrm>
            <a:prstGeom prst="line">
              <a:avLst/>
            </a:prstGeom>
            <a:noFill/>
            <a:ln w="12700" cap="rnd">
              <a:solidFill>
                <a:schemeClr val="bg1"/>
              </a:solidFill>
              <a:prstDash val="sysDot"/>
              <a:round/>
              <a:headEnd type="none" w="sm" len="sm"/>
              <a:tailEnd type="none" w="sm" len="sm"/>
            </a:ln>
          </p:spPr>
          <p:txBody>
            <a:bodyPr wrap="none" anchor="ctr"/>
            <a:lstStyle/>
            <a:p>
              <a:endParaRPr lang="en-US"/>
            </a:p>
          </p:txBody>
        </p:sp>
        <p:sp>
          <p:nvSpPr>
            <p:cNvPr id="21538" name="Line 16"/>
            <p:cNvSpPr>
              <a:spLocks noChangeShapeType="1"/>
            </p:cNvSpPr>
            <p:nvPr/>
          </p:nvSpPr>
          <p:spPr bwMode="auto">
            <a:xfrm flipV="1">
              <a:off x="2930" y="924"/>
              <a:ext cx="0" cy="2784"/>
            </a:xfrm>
            <a:prstGeom prst="line">
              <a:avLst/>
            </a:prstGeom>
            <a:noFill/>
            <a:ln w="12700" cap="rnd">
              <a:solidFill>
                <a:schemeClr val="bg1"/>
              </a:solidFill>
              <a:prstDash val="sysDot"/>
              <a:round/>
              <a:headEnd type="none" w="sm" len="sm"/>
              <a:tailEnd type="none" w="sm" len="sm"/>
            </a:ln>
          </p:spPr>
          <p:txBody>
            <a:bodyPr wrap="none" anchor="ctr"/>
            <a:lstStyle/>
            <a:p>
              <a:endParaRPr lang="en-US"/>
            </a:p>
          </p:txBody>
        </p:sp>
      </p:grpSp>
    </p:spTree>
    <p:extLst>
      <p:ext uri="{BB962C8B-B14F-4D97-AF65-F5344CB8AC3E}">
        <p14:creationId xmlns:p14="http://schemas.microsoft.com/office/powerpoint/2010/main" val="3075825015"/>
      </p:ext>
    </p:extLst>
  </p:cSld>
  <p:clrMapOvr>
    <a:masterClrMapping/>
  </p:clrMapOvr>
  <p:transition spd="med">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platzhalter 2"/>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4" name="Rechteck 3"/>
          <p:cNvSpPr/>
          <p:nvPr/>
        </p:nvSpPr>
        <p:spPr>
          <a:xfrm>
            <a:off x="152400" y="6477000"/>
            <a:ext cx="8686800" cy="369332"/>
          </a:xfrm>
          <a:prstGeom prst="rect">
            <a:avLst/>
          </a:prstGeom>
        </p:spPr>
        <p:txBody>
          <a:bodyPr wrap="square">
            <a:spAutoFit/>
          </a:bodyPr>
          <a:lstStyle/>
          <a:p>
            <a:r>
              <a:rPr lang="de-DE">
                <a:hlinkClick r:id="rId3"/>
              </a:rPr>
              <a:t>Source: https://released.info.ucl.ac.be/projects/varibru/solution.html</a:t>
            </a:r>
            <a:endParaRPr lang="de-DE" dirty="0"/>
          </a:p>
        </p:txBody>
      </p:sp>
    </p:spTree>
    <p:extLst>
      <p:ext uri="{BB962C8B-B14F-4D97-AF65-F5344CB8AC3E}">
        <p14:creationId xmlns:p14="http://schemas.microsoft.com/office/powerpoint/2010/main" val="36251298"/>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platzhalter 2"/>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356974824"/>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platzhalter 2"/>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4" name="Rechteck 3"/>
          <p:cNvSpPr/>
          <p:nvPr/>
        </p:nvSpPr>
        <p:spPr>
          <a:xfrm>
            <a:off x="152400" y="6477000"/>
            <a:ext cx="8686800" cy="369332"/>
          </a:xfrm>
          <a:prstGeom prst="rect">
            <a:avLst/>
          </a:prstGeom>
        </p:spPr>
        <p:txBody>
          <a:bodyPr wrap="square">
            <a:spAutoFit/>
          </a:bodyPr>
          <a:lstStyle/>
          <a:p>
            <a:r>
              <a:rPr lang="de-DE">
                <a:hlinkClick r:id="rId3"/>
              </a:rPr>
              <a:t>Source: https://released.info.ucl.ac.be/projects/varibru/solution.html</a:t>
            </a:r>
            <a:endParaRPr lang="de-DE" dirty="0"/>
          </a:p>
        </p:txBody>
      </p:sp>
    </p:spTree>
    <p:extLst>
      <p:ext uri="{BB962C8B-B14F-4D97-AF65-F5344CB8AC3E}">
        <p14:creationId xmlns:p14="http://schemas.microsoft.com/office/powerpoint/2010/main" val="3718095354"/>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platzhalter 2"/>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634868850"/>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platzhalter 2"/>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3343939103"/>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err="1"/>
              <a:t>Extending</a:t>
            </a:r>
            <a:r>
              <a:rPr lang="de-DE" dirty="0"/>
              <a:t> OOP</a:t>
            </a:r>
          </a:p>
        </p:txBody>
      </p:sp>
      <p:sp>
        <p:nvSpPr>
          <p:cNvPr id="6" name="Inhaltsplatzhalter 5"/>
          <p:cNvSpPr>
            <a:spLocks noGrp="1"/>
          </p:cNvSpPr>
          <p:nvPr>
            <p:ph idx="1"/>
          </p:nvPr>
        </p:nvSpPr>
        <p:spPr/>
        <p:txBody>
          <a:bodyPr/>
          <a:lstStyle/>
          <a:p>
            <a:r>
              <a:rPr lang="de-DE" dirty="0" err="1"/>
              <a:t>Aspect</a:t>
            </a:r>
            <a:r>
              <a:rPr lang="de-DE" dirty="0"/>
              <a:t> vs. Feature vs. </a:t>
            </a:r>
            <a:r>
              <a:rPr lang="de-DE" dirty="0" err="1"/>
              <a:t>Context</a:t>
            </a:r>
            <a:r>
              <a:rPr lang="de-DE" dirty="0"/>
              <a:t> </a:t>
            </a:r>
            <a:r>
              <a:rPr lang="de-DE" dirty="0" err="1"/>
              <a:t>oriented</a:t>
            </a:r>
            <a:r>
              <a:rPr lang="de-DE" dirty="0"/>
              <a:t> </a:t>
            </a:r>
            <a:r>
              <a:rPr lang="de-DE" dirty="0" err="1"/>
              <a:t>Programming</a:t>
            </a:r>
            <a:endParaRPr lang="de-DE" dirty="0"/>
          </a:p>
        </p:txBody>
      </p:sp>
      <p:pic>
        <p:nvPicPr>
          <p:cNvPr id="7" name="Grafik 6"/>
          <p:cNvPicPr>
            <a:picLocks noChangeAspect="1"/>
          </p:cNvPicPr>
          <p:nvPr/>
        </p:nvPicPr>
        <p:blipFill rotWithShape="1">
          <a:blip r:embed="rId2"/>
          <a:srcRect t="18701" b="15855"/>
          <a:stretch/>
        </p:blipFill>
        <p:spPr>
          <a:xfrm>
            <a:off x="152400" y="1718209"/>
            <a:ext cx="8779381" cy="4072991"/>
          </a:xfrm>
          <a:prstGeom prst="rect">
            <a:avLst/>
          </a:prstGeom>
        </p:spPr>
      </p:pic>
    </p:spTree>
    <p:extLst>
      <p:ext uri="{BB962C8B-B14F-4D97-AF65-F5344CB8AC3E}">
        <p14:creationId xmlns:p14="http://schemas.microsoft.com/office/powerpoint/2010/main" val="19066246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a:t>COP Basics</a:t>
            </a:r>
          </a:p>
        </p:txBody>
      </p:sp>
      <p:sp>
        <p:nvSpPr>
          <p:cNvPr id="5" name="Inhaltsplatzhalter 4"/>
          <p:cNvSpPr>
            <a:spLocks noGrp="1"/>
          </p:cNvSpPr>
          <p:nvPr>
            <p:ph idx="1"/>
          </p:nvPr>
        </p:nvSpPr>
        <p:spPr/>
        <p:txBody>
          <a:bodyPr/>
          <a:lstStyle/>
          <a:p>
            <a:endParaRPr lang="de-DE"/>
          </a:p>
        </p:txBody>
      </p:sp>
      <p:pic>
        <p:nvPicPr>
          <p:cNvPr id="3" name="Grafik 2"/>
          <p:cNvPicPr>
            <a:picLocks noChangeAspect="1"/>
          </p:cNvPicPr>
          <p:nvPr/>
        </p:nvPicPr>
        <p:blipFill rotWithShape="1">
          <a:blip r:embed="rId2"/>
          <a:srcRect t="15734" b="-1431"/>
          <a:stretch/>
        </p:blipFill>
        <p:spPr>
          <a:xfrm>
            <a:off x="152400" y="1208678"/>
            <a:ext cx="9077104" cy="4899460"/>
          </a:xfrm>
          <a:prstGeom prst="rect">
            <a:avLst/>
          </a:prstGeom>
        </p:spPr>
      </p:pic>
    </p:spTree>
    <p:extLst>
      <p:ext uri="{BB962C8B-B14F-4D97-AF65-F5344CB8AC3E}">
        <p14:creationId xmlns:p14="http://schemas.microsoft.com/office/powerpoint/2010/main" val="2711561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 Design Concepts</a:t>
            </a:r>
          </a:p>
        </p:txBody>
      </p:sp>
      <p:sp>
        <p:nvSpPr>
          <p:cNvPr id="3" name="Content Placeholder 2"/>
          <p:cNvSpPr>
            <a:spLocks noGrp="1"/>
          </p:cNvSpPr>
          <p:nvPr>
            <p:ph idx="1"/>
          </p:nvPr>
        </p:nvSpPr>
        <p:spPr>
          <a:xfrm>
            <a:off x="457200" y="1435100"/>
            <a:ext cx="8229600" cy="4525963"/>
          </a:xfrm>
        </p:spPr>
        <p:txBody>
          <a:bodyPr>
            <a:normAutofit/>
          </a:bodyPr>
          <a:lstStyle/>
          <a:p>
            <a:r>
              <a:rPr lang="en-US" b="1" dirty="0"/>
              <a:t>Context group </a:t>
            </a:r>
            <a:r>
              <a:rPr lang="en-US" dirty="0"/>
              <a:t>as collection of environmental situations sharing the same characteristics</a:t>
            </a:r>
          </a:p>
          <a:p>
            <a:r>
              <a:rPr lang="en-US" b="1" dirty="0"/>
              <a:t>Context</a:t>
            </a:r>
            <a:r>
              <a:rPr lang="en-US" dirty="0"/>
              <a:t> represents a single environmental situation in a group</a:t>
            </a:r>
          </a:p>
        </p:txBody>
      </p:sp>
      <p:pic>
        <p:nvPicPr>
          <p:cNvPr id="6" name="Picture 5" descr="bsgroup.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1961" y="4764171"/>
            <a:ext cx="3429000" cy="1308100"/>
          </a:xfrm>
          <a:prstGeom prst="rect">
            <a:avLst/>
          </a:prstGeom>
        </p:spPr>
      </p:pic>
      <p:grpSp>
        <p:nvGrpSpPr>
          <p:cNvPr id="11" name="Group 10"/>
          <p:cNvGrpSpPr/>
          <p:nvPr/>
        </p:nvGrpSpPr>
        <p:grpSpPr>
          <a:xfrm>
            <a:off x="2816534" y="3911600"/>
            <a:ext cx="5984566" cy="2224171"/>
            <a:chOff x="2816534" y="3898900"/>
            <a:chExt cx="5984566" cy="2224171"/>
          </a:xfrm>
        </p:grpSpPr>
        <p:sp>
          <p:nvSpPr>
            <p:cNvPr id="7" name="Rounded Rectangular Callout 6"/>
            <p:cNvSpPr/>
            <p:nvPr/>
          </p:nvSpPr>
          <p:spPr>
            <a:xfrm>
              <a:off x="6946900" y="3898900"/>
              <a:ext cx="1854200" cy="523791"/>
            </a:xfrm>
            <a:prstGeom prst="wedgeRoundRectCallout">
              <a:avLst>
                <a:gd name="adj1" fmla="val -84550"/>
                <a:gd name="adj2" fmla="val 114442"/>
                <a:gd name="adj3" fmla="val 16667"/>
              </a:avLst>
            </a:prstGeom>
            <a:ln/>
          </p:spPr>
          <p:style>
            <a:lnRef idx="1">
              <a:schemeClr val="accent1"/>
            </a:lnRef>
            <a:fillRef idx="3">
              <a:schemeClr val="accent1"/>
            </a:fillRef>
            <a:effectRef idx="2">
              <a:schemeClr val="accent1"/>
            </a:effectRef>
            <a:fontRef idx="minor">
              <a:schemeClr val="lt1"/>
            </a:fontRef>
          </p:style>
          <p:txBody>
            <a:bodyPr/>
            <a:lstStyle/>
            <a:p>
              <a:pPr algn="ctr"/>
              <a:r>
                <a:rPr lang="en-US" dirty="0"/>
                <a:t>Context group</a:t>
              </a:r>
            </a:p>
          </p:txBody>
        </p:sp>
        <p:sp>
          <p:nvSpPr>
            <p:cNvPr id="9" name="Rounded Rectangle 8"/>
            <p:cNvSpPr/>
            <p:nvPr/>
          </p:nvSpPr>
          <p:spPr>
            <a:xfrm>
              <a:off x="2816534" y="4686300"/>
              <a:ext cx="3477127" cy="1436771"/>
            </a:xfrm>
            <a:prstGeom prst="roundRect">
              <a:avLst/>
            </a:prstGeom>
            <a:noFill/>
            <a:ln w="50800" cmpd="sng"/>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38100" cmpd="sng">
                  <a:solidFill>
                    <a:schemeClr val="tx1"/>
                  </a:solidFill>
                </a:ln>
              </a:endParaRPr>
            </a:p>
          </p:txBody>
        </p:sp>
      </p:grpSp>
      <p:grpSp>
        <p:nvGrpSpPr>
          <p:cNvPr id="12" name="Group 11"/>
          <p:cNvGrpSpPr/>
          <p:nvPr/>
        </p:nvGrpSpPr>
        <p:grpSpPr>
          <a:xfrm>
            <a:off x="1257300" y="4805362"/>
            <a:ext cx="3517900" cy="1117601"/>
            <a:chOff x="1257300" y="4805362"/>
            <a:chExt cx="3517900" cy="1117601"/>
          </a:xfrm>
        </p:grpSpPr>
        <p:sp>
          <p:nvSpPr>
            <p:cNvPr id="8" name="Rounded Rectangular Callout 7"/>
            <p:cNvSpPr/>
            <p:nvPr/>
          </p:nvSpPr>
          <p:spPr>
            <a:xfrm>
              <a:off x="1257300" y="4805362"/>
              <a:ext cx="1295400" cy="503237"/>
            </a:xfrm>
            <a:prstGeom prst="wedgeRoundRectCallout">
              <a:avLst>
                <a:gd name="adj1" fmla="val 69116"/>
                <a:gd name="adj2" fmla="val 28292"/>
                <a:gd name="adj3" fmla="val 16667"/>
              </a:avLst>
            </a:prstGeom>
            <a:ln/>
          </p:spPr>
          <p:style>
            <a:lnRef idx="1">
              <a:schemeClr val="accent1"/>
            </a:lnRef>
            <a:fillRef idx="3">
              <a:schemeClr val="accent1"/>
            </a:fillRef>
            <a:effectRef idx="2">
              <a:schemeClr val="accent1"/>
            </a:effectRef>
            <a:fontRef idx="minor">
              <a:schemeClr val="lt1"/>
            </a:fontRef>
          </p:style>
          <p:txBody>
            <a:bodyPr/>
            <a:lstStyle/>
            <a:p>
              <a:pPr algn="ctr"/>
              <a:r>
                <a:rPr lang="en-US" dirty="0"/>
                <a:t>Context</a:t>
              </a:r>
            </a:p>
          </p:txBody>
        </p:sp>
        <p:sp>
          <p:nvSpPr>
            <p:cNvPr id="10" name="Rounded Rectangle 9"/>
            <p:cNvSpPr/>
            <p:nvPr/>
          </p:nvSpPr>
          <p:spPr>
            <a:xfrm>
              <a:off x="2829234" y="5203581"/>
              <a:ext cx="1945966" cy="719382"/>
            </a:xfrm>
            <a:prstGeom prst="roundRect">
              <a:avLst/>
            </a:prstGeom>
            <a:noFill/>
            <a:ln w="50800" cmpd="sng"/>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38100" cmpd="sng">
                  <a:solidFill>
                    <a:schemeClr val="tx1"/>
                  </a:solidFill>
                </a:ln>
              </a:endParaRPr>
            </a:p>
          </p:txBody>
        </p:sp>
      </p:grpSp>
      <p:grpSp>
        <p:nvGrpSpPr>
          <p:cNvPr id="13" name="Group 12"/>
          <p:cNvGrpSpPr/>
          <p:nvPr/>
        </p:nvGrpSpPr>
        <p:grpSpPr>
          <a:xfrm>
            <a:off x="4721534" y="4843462"/>
            <a:ext cx="3241366" cy="1079501"/>
            <a:chOff x="-688666" y="4805362"/>
            <a:chExt cx="3241366" cy="1079501"/>
          </a:xfrm>
        </p:grpSpPr>
        <p:sp>
          <p:nvSpPr>
            <p:cNvPr id="14" name="Rounded Rectangular Callout 13"/>
            <p:cNvSpPr/>
            <p:nvPr/>
          </p:nvSpPr>
          <p:spPr>
            <a:xfrm>
              <a:off x="1257300" y="4805362"/>
              <a:ext cx="1295400" cy="503237"/>
            </a:xfrm>
            <a:prstGeom prst="wedgeRoundRectCallout">
              <a:avLst>
                <a:gd name="adj1" fmla="val -78923"/>
                <a:gd name="adj2" fmla="val 53529"/>
                <a:gd name="adj3" fmla="val 16667"/>
              </a:avLst>
            </a:prstGeom>
            <a:ln/>
          </p:spPr>
          <p:style>
            <a:lnRef idx="1">
              <a:schemeClr val="accent1"/>
            </a:lnRef>
            <a:fillRef idx="3">
              <a:schemeClr val="accent1"/>
            </a:fillRef>
            <a:effectRef idx="2">
              <a:schemeClr val="accent1"/>
            </a:effectRef>
            <a:fontRef idx="minor">
              <a:schemeClr val="lt1"/>
            </a:fontRef>
          </p:style>
          <p:txBody>
            <a:bodyPr/>
            <a:lstStyle/>
            <a:p>
              <a:pPr algn="ctr"/>
              <a:r>
                <a:rPr lang="en-US" dirty="0"/>
                <a:t>Context</a:t>
              </a:r>
            </a:p>
          </p:txBody>
        </p:sp>
        <p:sp>
          <p:nvSpPr>
            <p:cNvPr id="15" name="Rounded Rectangle 14"/>
            <p:cNvSpPr/>
            <p:nvPr/>
          </p:nvSpPr>
          <p:spPr>
            <a:xfrm>
              <a:off x="-688666" y="5165481"/>
              <a:ext cx="1559427" cy="719382"/>
            </a:xfrm>
            <a:prstGeom prst="roundRect">
              <a:avLst/>
            </a:prstGeom>
            <a:noFill/>
            <a:ln w="50800" cmpd="sng"/>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ln w="38100" cmpd="sng">
                  <a:solidFill>
                    <a:schemeClr val="tx1"/>
                  </a:solidFill>
                </a:ln>
              </a:endParaRPr>
            </a:p>
          </p:txBody>
        </p:sp>
      </p:grpSp>
    </p:spTree>
    <p:extLst>
      <p:ext uri="{BB962C8B-B14F-4D97-AF65-F5344CB8AC3E}">
        <p14:creationId xmlns:p14="http://schemas.microsoft.com/office/powerpoint/2010/main" val="2438445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1"/>
                                        </p:tgtEl>
                                        <p:attrNameLst>
                                          <p:attrName>style.visibility</p:attrName>
                                        </p:attrNameLst>
                                      </p:cBhvr>
                                      <p:to>
                                        <p:strVal val="hidden"/>
                                      </p:to>
                                    </p:set>
                                  </p:childTnLst>
                                </p:cTn>
                              </p:par>
                              <p:par>
                                <p:cTn id="17" presetID="9"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dissolve">
                                      <p:cBhvr>
                                        <p:cTn id="19" dur="500"/>
                                        <p:tgtEl>
                                          <p:spTgt spid="12"/>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xit" presetSubtype="0" fill="hold" nodeType="clickEffect">
                                  <p:stCondLst>
                                    <p:cond delay="0"/>
                                  </p:stCondLst>
                                  <p:childTnLst>
                                    <p:set>
                                      <p:cBhvr>
                                        <p:cTn id="23" dur="1" fill="hold">
                                          <p:stCondLst>
                                            <p:cond delay="0"/>
                                          </p:stCondLst>
                                        </p:cTn>
                                        <p:tgtEl>
                                          <p:spTgt spid="12"/>
                                        </p:tgtEl>
                                        <p:attrNameLst>
                                          <p:attrName>style.visibility</p:attrName>
                                        </p:attrNameLst>
                                      </p:cBhvr>
                                      <p:to>
                                        <p:strVal val="hidden"/>
                                      </p:to>
                                    </p:set>
                                  </p:childTnLst>
                                </p:cTn>
                              </p:par>
                              <p:par>
                                <p:cTn id="24" presetID="9"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dissolve">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Untitled.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784" y="1896645"/>
            <a:ext cx="7594600" cy="3238500"/>
          </a:xfrm>
          <a:prstGeom prst="rect">
            <a:avLst/>
          </a:prstGeom>
        </p:spPr>
      </p:pic>
      <p:sp>
        <p:nvSpPr>
          <p:cNvPr id="2" name="Title 1"/>
          <p:cNvSpPr>
            <a:spLocks noGrp="1"/>
          </p:cNvSpPr>
          <p:nvPr>
            <p:ph type="title"/>
          </p:nvPr>
        </p:nvSpPr>
        <p:spPr/>
        <p:txBody>
          <a:bodyPr/>
          <a:lstStyle/>
          <a:p>
            <a:r>
              <a:rPr lang="en-US" dirty="0"/>
              <a:t>Wildlife Tracking Design</a:t>
            </a:r>
          </a:p>
        </p:txBody>
      </p:sp>
    </p:spTree>
    <p:extLst>
      <p:ext uri="{BB962C8B-B14F-4D97-AF65-F5344CB8AC3E}">
        <p14:creationId xmlns:p14="http://schemas.microsoft.com/office/powerpoint/2010/main" val="3535528096"/>
      </p:ext>
    </p:extLst>
  </p:cSld>
  <p:clrMapOvr>
    <a:masterClrMapping/>
  </p:clrMapOvr>
  <p:transition spd="slow">
    <p:randomBar dir="ver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COP.js </a:t>
            </a:r>
          </a:p>
        </p:txBody>
      </p:sp>
      <p:sp>
        <p:nvSpPr>
          <p:cNvPr id="4" name="Fußzeilenplatzhalter 3"/>
          <p:cNvSpPr>
            <a:spLocks noGrp="1"/>
          </p:cNvSpPr>
          <p:nvPr>
            <p:ph type="ftr" sz="quarter" idx="10"/>
          </p:nvPr>
        </p:nvSpPr>
        <p:spPr/>
        <p:txBody>
          <a:bodyPr/>
          <a:lstStyle/>
          <a:p>
            <a:r>
              <a:rPr lang="de-DE"/>
              <a:t>Entwicklung eines intelligenten Annotationstools für Sensordaten </a:t>
            </a:r>
            <a:endParaRPr lang="de-DE" dirty="0"/>
          </a:p>
        </p:txBody>
      </p:sp>
      <p:pic>
        <p:nvPicPr>
          <p:cNvPr id="7" name="Grafik 6"/>
          <p:cNvPicPr>
            <a:picLocks noChangeAspect="1"/>
          </p:cNvPicPr>
          <p:nvPr/>
        </p:nvPicPr>
        <p:blipFill rotWithShape="1">
          <a:blip r:embed="rId2" cstate="email">
            <a:extLst>
              <a:ext uri="{28A0092B-C50C-407E-A947-70E740481C1C}">
                <a14:useLocalDpi xmlns:a14="http://schemas.microsoft.com/office/drawing/2010/main"/>
              </a:ext>
            </a:extLst>
          </a:blip>
          <a:srcRect b="59621"/>
          <a:stretch/>
        </p:blipFill>
        <p:spPr>
          <a:xfrm>
            <a:off x="387754" y="1746249"/>
            <a:ext cx="5287527" cy="1219200"/>
          </a:xfrm>
          <a:prstGeom prst="rect">
            <a:avLst/>
          </a:prstGeom>
        </p:spPr>
      </p:pic>
      <p:pic>
        <p:nvPicPr>
          <p:cNvPr id="8" name="Grafik 7"/>
          <p:cNvPicPr>
            <a:picLocks noChangeAspect="1"/>
          </p:cNvPicPr>
          <p:nvPr/>
        </p:nvPicPr>
        <p:blipFill rotWithShape="1">
          <a:blip r:embed="rId2" cstate="email">
            <a:extLst>
              <a:ext uri="{28A0092B-C50C-407E-A947-70E740481C1C}">
                <a14:useLocalDpi xmlns:a14="http://schemas.microsoft.com/office/drawing/2010/main"/>
              </a:ext>
            </a:extLst>
          </a:blip>
          <a:srcRect t="52997"/>
          <a:stretch/>
        </p:blipFill>
        <p:spPr>
          <a:xfrm>
            <a:off x="387754" y="3106735"/>
            <a:ext cx="5287527" cy="1419225"/>
          </a:xfrm>
          <a:prstGeom prst="rect">
            <a:avLst/>
          </a:prstGeom>
        </p:spPr>
      </p:pic>
      <p:pic>
        <p:nvPicPr>
          <p:cNvPr id="9" name="Grafik 8"/>
          <p:cNvPicPr>
            <a:picLocks noChangeAspect="1"/>
          </p:cNvPicPr>
          <p:nvPr/>
        </p:nvPicPr>
        <p:blipFill rotWithShape="1">
          <a:blip r:embed="rId3"/>
          <a:srcRect l="15484" t="21173" r="58594" b="72383"/>
          <a:stretch/>
        </p:blipFill>
        <p:spPr>
          <a:xfrm>
            <a:off x="404922" y="1065213"/>
            <a:ext cx="3864078" cy="533400"/>
          </a:xfrm>
          <a:prstGeom prst="rect">
            <a:avLst/>
          </a:prstGeom>
        </p:spPr>
      </p:pic>
      <p:pic>
        <p:nvPicPr>
          <p:cNvPr id="10" name="Grafik 9"/>
          <p:cNvPicPr>
            <a:picLocks noChangeAspect="1"/>
          </p:cNvPicPr>
          <p:nvPr/>
        </p:nvPicPr>
        <p:blipFill rotWithShape="1">
          <a:blip r:embed="rId4"/>
          <a:srcRect l="26287" t="24427" r="46550" b="69129"/>
          <a:stretch/>
        </p:blipFill>
        <p:spPr>
          <a:xfrm>
            <a:off x="457200" y="4884739"/>
            <a:ext cx="2362200" cy="533400"/>
          </a:xfrm>
          <a:prstGeom prst="rect">
            <a:avLst/>
          </a:prstGeom>
        </p:spPr>
      </p:pic>
    </p:spTree>
    <p:extLst>
      <p:ext uri="{BB962C8B-B14F-4D97-AF65-F5344CB8AC3E}">
        <p14:creationId xmlns:p14="http://schemas.microsoft.com/office/powerpoint/2010/main" val="2970989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413971" y="825689"/>
            <a:ext cx="6911975" cy="561975"/>
          </a:xfrm>
        </p:spPr>
        <p:txBody>
          <a:bodyPr/>
          <a:lstStyle/>
          <a:p>
            <a:r>
              <a:rPr lang="de-DE" dirty="0" err="1"/>
              <a:t>Knowing</a:t>
            </a:r>
            <a:r>
              <a:rPr lang="de-DE" dirty="0"/>
              <a:t> </a:t>
            </a:r>
            <a:r>
              <a:rPr lang="de-DE" dirty="0" err="1"/>
              <a:t>Sooner</a:t>
            </a:r>
            <a:r>
              <a:rPr lang="de-DE" dirty="0"/>
              <a:t> </a:t>
            </a:r>
            <a:r>
              <a:rPr lang="de-DE" dirty="0" err="1"/>
              <a:t>Rather</a:t>
            </a:r>
            <a:r>
              <a:rPr lang="de-DE" dirty="0"/>
              <a:t> </a:t>
            </a:r>
            <a:r>
              <a:rPr lang="de-DE" dirty="0" err="1"/>
              <a:t>than</a:t>
            </a:r>
            <a:r>
              <a:rPr lang="de-DE" dirty="0"/>
              <a:t> </a:t>
            </a:r>
            <a:r>
              <a:rPr lang="de-DE" dirty="0" err="1"/>
              <a:t>Later</a:t>
            </a:r>
            <a:r>
              <a:rPr lang="de-DE" dirty="0"/>
              <a:t> (</a:t>
            </a:r>
            <a:r>
              <a:rPr lang="de-DE" dirty="0" err="1"/>
              <a:t>Hackathorn</a:t>
            </a:r>
            <a:r>
              <a:rPr lang="de-DE" dirty="0"/>
              <a:t>, 2007) </a:t>
            </a:r>
            <a:br>
              <a:rPr lang="de-DE" dirty="0"/>
            </a:br>
            <a:endParaRPr lang="de-DE" dirty="0"/>
          </a:p>
        </p:txBody>
      </p:sp>
      <p:pic>
        <p:nvPicPr>
          <p:cNvPr id="7" name="Grafik 6"/>
          <p:cNvPicPr>
            <a:picLocks noChangeAspect="1"/>
          </p:cNvPicPr>
          <p:nvPr/>
        </p:nvPicPr>
        <p:blipFill>
          <a:blip r:embed="rId2"/>
          <a:stretch>
            <a:fillRect/>
          </a:stretch>
        </p:blipFill>
        <p:spPr>
          <a:xfrm>
            <a:off x="4343660" y="1629780"/>
            <a:ext cx="4539248" cy="2418824"/>
          </a:xfrm>
          <a:prstGeom prst="rect">
            <a:avLst/>
          </a:prstGeom>
        </p:spPr>
      </p:pic>
      <p:sp>
        <p:nvSpPr>
          <p:cNvPr id="6" name="Textplatzhalter 5"/>
          <p:cNvSpPr>
            <a:spLocks noGrp="1"/>
          </p:cNvSpPr>
          <p:nvPr>
            <p:ph type="body" sz="quarter" idx="10"/>
          </p:nvPr>
        </p:nvSpPr>
        <p:spPr>
          <a:xfrm>
            <a:off x="390525" y="4100752"/>
            <a:ext cx="8656646" cy="329255"/>
          </a:xfrm>
        </p:spPr>
        <p:txBody>
          <a:bodyPr/>
          <a:lstStyle/>
          <a:p>
            <a:r>
              <a:rPr lang="de-DE" dirty="0" err="1"/>
              <a:t>Hackathorn</a:t>
            </a:r>
            <a:endParaRPr lang="de-DE" dirty="0"/>
          </a:p>
        </p:txBody>
      </p:sp>
      <p:pic>
        <p:nvPicPr>
          <p:cNvPr id="8" name="Grafik 7"/>
          <p:cNvPicPr>
            <a:picLocks noChangeAspect="1"/>
          </p:cNvPicPr>
          <p:nvPr/>
        </p:nvPicPr>
        <p:blipFill>
          <a:blip r:embed="rId3"/>
          <a:stretch>
            <a:fillRect/>
          </a:stretch>
        </p:blipFill>
        <p:spPr>
          <a:xfrm>
            <a:off x="258606" y="2058772"/>
            <a:ext cx="4072354" cy="1768602"/>
          </a:xfrm>
          <a:prstGeom prst="rect">
            <a:avLst/>
          </a:prstGeom>
        </p:spPr>
      </p:pic>
      <p:sp>
        <p:nvSpPr>
          <p:cNvPr id="2" name="Rechteck 1"/>
          <p:cNvSpPr/>
          <p:nvPr/>
        </p:nvSpPr>
        <p:spPr>
          <a:xfrm>
            <a:off x="325437" y="4813267"/>
            <a:ext cx="8461860" cy="1538883"/>
          </a:xfrm>
          <a:prstGeom prst="rect">
            <a:avLst/>
          </a:prstGeom>
        </p:spPr>
        <p:txBody>
          <a:bodyPr wrap="square">
            <a:spAutoFit/>
          </a:bodyPr>
          <a:lstStyle/>
          <a:p>
            <a:r>
              <a:rPr lang="en-US" sz="2000" dirty="0" err="1"/>
              <a:t>Realtime</a:t>
            </a:r>
            <a:r>
              <a:rPr lang="en-US" sz="2000" dirty="0"/>
              <a:t> data processing at massive scale is becoming a requirement for businesses</a:t>
            </a:r>
          </a:p>
          <a:p>
            <a:pPr lvl="1"/>
            <a:r>
              <a:rPr lang="en-US" dirty="0"/>
              <a:t>Context-aware online advertising, real-time search, high frequency trading, social networks</a:t>
            </a:r>
          </a:p>
          <a:p>
            <a:pPr lvl="1"/>
            <a:r>
              <a:rPr lang="en-US" dirty="0"/>
              <a:t>Have a stream of events that flow into the system at a given data rate </a:t>
            </a:r>
          </a:p>
        </p:txBody>
      </p:sp>
      <p:sp>
        <p:nvSpPr>
          <p:cNvPr id="3" name="Rechteck 2"/>
          <p:cNvSpPr/>
          <p:nvPr/>
        </p:nvSpPr>
        <p:spPr>
          <a:xfrm>
            <a:off x="447186" y="1234279"/>
            <a:ext cx="7553814" cy="369332"/>
          </a:xfrm>
          <a:prstGeom prst="rect">
            <a:avLst/>
          </a:prstGeom>
        </p:spPr>
        <p:txBody>
          <a:bodyPr wrap="square">
            <a:spAutoFit/>
          </a:bodyPr>
          <a:lstStyle/>
          <a:p>
            <a:r>
              <a:rPr lang="en-US" dirty="0">
                <a:sym typeface="Wingdings" panose="05000000000000000000" pitchFamily="2" charset="2"/>
              </a:rPr>
              <a:t> CSS in Business = </a:t>
            </a:r>
            <a:r>
              <a:rPr lang="en-US" dirty="0" err="1">
                <a:sym typeface="Wingdings" panose="05000000000000000000" pitchFamily="2" charset="2"/>
              </a:rPr>
              <a:t>Realtime</a:t>
            </a:r>
            <a:r>
              <a:rPr lang="en-US" dirty="0">
                <a:sym typeface="Wingdings" panose="05000000000000000000" pitchFamily="2" charset="2"/>
              </a:rPr>
              <a:t> Business Analytics </a:t>
            </a:r>
            <a:endParaRPr lang="de-DE" dirty="0"/>
          </a:p>
        </p:txBody>
      </p:sp>
    </p:spTree>
    <p:extLst>
      <p:ext uri="{BB962C8B-B14F-4D97-AF65-F5344CB8AC3E}">
        <p14:creationId xmlns:p14="http://schemas.microsoft.com/office/powerpoint/2010/main" val="505266054"/>
      </p:ext>
    </p:extLst>
  </p:cSld>
  <p:clrMapOvr>
    <a:masterClrMapping/>
  </p:clrMapOvr>
  <p:transition spd="med">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a:xfrm>
            <a:off x="457200" y="274638"/>
            <a:ext cx="8229600" cy="411162"/>
          </a:xfrm>
        </p:spPr>
        <p:txBody>
          <a:bodyPr/>
          <a:lstStyle/>
          <a:p>
            <a:r>
              <a:rPr lang="de-DE" dirty="0"/>
              <a:t>COP </a:t>
            </a:r>
            <a:r>
              <a:rPr lang="de-DE" dirty="0" err="1"/>
              <a:t>extensions</a:t>
            </a:r>
            <a:r>
              <a:rPr lang="de-DE" dirty="0"/>
              <a:t>/</a:t>
            </a:r>
            <a:r>
              <a:rPr lang="de-DE" dirty="0" err="1"/>
              <a:t>frameworks</a:t>
            </a:r>
            <a:endParaRPr lang="de-DE" dirty="0"/>
          </a:p>
        </p:txBody>
      </p:sp>
      <p:sp>
        <p:nvSpPr>
          <p:cNvPr id="3" name="Inhaltsplatzhalter 2"/>
          <p:cNvSpPr>
            <a:spLocks noGrp="1"/>
          </p:cNvSpPr>
          <p:nvPr>
            <p:ph sz="half" idx="2"/>
          </p:nvPr>
        </p:nvSpPr>
        <p:spPr>
          <a:xfrm>
            <a:off x="564180" y="838200"/>
            <a:ext cx="4040188" cy="3951288"/>
          </a:xfrm>
        </p:spPr>
        <p:txBody>
          <a:bodyPr/>
          <a:lstStyle/>
          <a:p>
            <a:r>
              <a:rPr lang="de-DE" sz="2000" dirty="0" err="1"/>
              <a:t>ContextS</a:t>
            </a:r>
            <a:r>
              <a:rPr lang="de-DE" sz="2000" dirty="0"/>
              <a:t> </a:t>
            </a:r>
          </a:p>
          <a:p>
            <a:r>
              <a:rPr lang="de-DE" sz="2000" dirty="0"/>
              <a:t>ContextS2 </a:t>
            </a:r>
          </a:p>
          <a:p>
            <a:r>
              <a:rPr lang="de-DE" sz="2000" dirty="0" err="1"/>
              <a:t>ContextJS</a:t>
            </a:r>
            <a:endParaRPr lang="de-DE" sz="2000" dirty="0"/>
          </a:p>
          <a:p>
            <a:r>
              <a:rPr lang="de-DE" sz="2000" dirty="0" err="1"/>
              <a:t>JCop</a:t>
            </a:r>
            <a:endParaRPr lang="de-DE" sz="2000" dirty="0"/>
          </a:p>
          <a:p>
            <a:r>
              <a:rPr lang="de-DE" sz="2000" dirty="0" err="1"/>
              <a:t>ContextJ</a:t>
            </a:r>
            <a:endParaRPr lang="de-DE" sz="2000" dirty="0"/>
          </a:p>
          <a:p>
            <a:r>
              <a:rPr lang="de-DE" sz="2000" dirty="0" err="1"/>
              <a:t>ContextPy</a:t>
            </a:r>
            <a:endParaRPr lang="de-DE" sz="2000" dirty="0"/>
          </a:p>
          <a:p>
            <a:r>
              <a:rPr lang="de-DE" sz="2000" dirty="0" err="1"/>
              <a:t>PyDCL</a:t>
            </a:r>
            <a:endParaRPr lang="de-DE" sz="2000" dirty="0"/>
          </a:p>
          <a:p>
            <a:r>
              <a:rPr lang="de-DE" sz="2000" dirty="0" err="1"/>
              <a:t>UseCasePy</a:t>
            </a:r>
            <a:endParaRPr lang="de-DE" sz="2000" dirty="0"/>
          </a:p>
          <a:p>
            <a:r>
              <a:rPr lang="de-DE" sz="2000" dirty="0" err="1"/>
              <a:t>PyContext</a:t>
            </a:r>
            <a:endParaRPr lang="de-DE" sz="2000" dirty="0"/>
          </a:p>
          <a:p>
            <a:r>
              <a:rPr lang="de-DE" sz="2000" dirty="0" err="1"/>
              <a:t>ContextR</a:t>
            </a:r>
            <a:endParaRPr lang="de-DE" sz="2000" dirty="0"/>
          </a:p>
          <a:p>
            <a:r>
              <a:rPr lang="de-DE" sz="2000" dirty="0" err="1"/>
              <a:t>ContextG</a:t>
            </a:r>
            <a:endParaRPr lang="de-DE" sz="2000" dirty="0"/>
          </a:p>
          <a:p>
            <a:r>
              <a:rPr lang="de-DE" sz="2000" dirty="0" err="1"/>
              <a:t>Subjective</a:t>
            </a:r>
            <a:r>
              <a:rPr lang="de-DE" sz="2000" dirty="0"/>
              <a:t>-C </a:t>
            </a:r>
          </a:p>
          <a:p>
            <a:r>
              <a:rPr lang="de-DE" sz="2000" dirty="0" err="1"/>
              <a:t>Context</a:t>
            </a:r>
            <a:r>
              <a:rPr lang="de-DE" sz="2000" dirty="0"/>
              <a:t> Petri Nets </a:t>
            </a:r>
          </a:p>
          <a:p>
            <a:pPr marL="0" indent="0">
              <a:buNone/>
            </a:pPr>
            <a:endParaRPr lang="de-DE" sz="2000" dirty="0"/>
          </a:p>
        </p:txBody>
      </p:sp>
      <p:sp>
        <p:nvSpPr>
          <p:cNvPr id="8" name="Inhaltsplatzhalter 7"/>
          <p:cNvSpPr>
            <a:spLocks noGrp="1"/>
          </p:cNvSpPr>
          <p:nvPr>
            <p:ph sz="quarter" idx="4"/>
          </p:nvPr>
        </p:nvSpPr>
        <p:spPr>
          <a:xfrm>
            <a:off x="4604368" y="990600"/>
            <a:ext cx="4041775" cy="3951288"/>
          </a:xfrm>
        </p:spPr>
        <p:txBody>
          <a:bodyPr/>
          <a:lstStyle/>
          <a:p>
            <a:r>
              <a:rPr lang="de-DE" sz="2000" dirty="0" err="1"/>
              <a:t>ContextAmber</a:t>
            </a:r>
            <a:endParaRPr lang="de-DE" sz="2000" dirty="0"/>
          </a:p>
          <a:p>
            <a:r>
              <a:rPr lang="de-DE" sz="2000" dirty="0" err="1"/>
              <a:t>ContextL</a:t>
            </a:r>
            <a:endParaRPr lang="de-DE" sz="2000" dirty="0"/>
          </a:p>
          <a:p>
            <a:r>
              <a:rPr lang="de-DE" sz="2000" dirty="0" err="1"/>
              <a:t>ContextScheme</a:t>
            </a:r>
            <a:endParaRPr lang="de-DE" sz="2000" dirty="0"/>
          </a:p>
          <a:p>
            <a:r>
              <a:rPr lang="de-DE" sz="2000" dirty="0" err="1"/>
              <a:t>ContextJ</a:t>
            </a:r>
            <a:endParaRPr lang="de-DE" sz="2000" dirty="0"/>
          </a:p>
          <a:p>
            <a:r>
              <a:rPr lang="de-DE" sz="2000" dirty="0" err="1"/>
              <a:t>ContextErlang</a:t>
            </a:r>
            <a:endParaRPr lang="de-DE" sz="2000" dirty="0"/>
          </a:p>
          <a:p>
            <a:r>
              <a:rPr lang="de-DE" sz="2000" dirty="0" err="1"/>
              <a:t>EventCJ</a:t>
            </a:r>
            <a:endParaRPr lang="de-DE" sz="2000" dirty="0"/>
          </a:p>
          <a:p>
            <a:r>
              <a:rPr lang="de-DE" sz="2000" dirty="0" err="1"/>
              <a:t>Lambic</a:t>
            </a:r>
            <a:r>
              <a:rPr lang="de-DE" sz="2000" dirty="0"/>
              <a:t> </a:t>
            </a:r>
          </a:p>
          <a:p>
            <a:r>
              <a:rPr lang="de-DE" sz="2000" dirty="0" err="1"/>
              <a:t>Ambience</a:t>
            </a:r>
            <a:r>
              <a:rPr lang="de-DE" sz="2000" dirty="0"/>
              <a:t> </a:t>
            </a:r>
          </a:p>
          <a:p>
            <a:r>
              <a:rPr lang="de-DE" sz="2000" dirty="0"/>
              <a:t>COP.JS </a:t>
            </a:r>
          </a:p>
          <a:p>
            <a:r>
              <a:rPr lang="de-DE" sz="2000" dirty="0" err="1"/>
              <a:t>delMDSCO</a:t>
            </a:r>
            <a:endParaRPr lang="de-DE" sz="2000" dirty="0"/>
          </a:p>
          <a:p>
            <a:r>
              <a:rPr lang="de-DE" sz="2000" dirty="0" err="1"/>
              <a:t>cj</a:t>
            </a:r>
            <a:endParaRPr lang="de-DE" sz="2000" dirty="0"/>
          </a:p>
          <a:p>
            <a:r>
              <a:rPr lang="de-DE" sz="2000" dirty="0" err="1"/>
              <a:t>Phenomenal</a:t>
            </a:r>
            <a:r>
              <a:rPr lang="de-DE" sz="2000" dirty="0"/>
              <a:t> </a:t>
            </a:r>
            <a:r>
              <a:rPr lang="de-DE" sz="2000" dirty="0" err="1"/>
              <a:t>Gem</a:t>
            </a:r>
            <a:r>
              <a:rPr lang="de-DE" sz="2000" dirty="0"/>
              <a:t> </a:t>
            </a:r>
          </a:p>
          <a:p>
            <a:pPr marL="0" indent="0">
              <a:buNone/>
            </a:pPr>
            <a:endParaRPr lang="de-DE" sz="2000" dirty="0"/>
          </a:p>
        </p:txBody>
      </p:sp>
      <p:sp>
        <p:nvSpPr>
          <p:cNvPr id="4" name="Fußzeilenplatzhalter 3"/>
          <p:cNvSpPr>
            <a:spLocks noGrp="1"/>
          </p:cNvSpPr>
          <p:nvPr>
            <p:ph type="ftr" sz="quarter" idx="10"/>
          </p:nvPr>
        </p:nvSpPr>
        <p:spPr/>
        <p:txBody>
          <a:bodyPr/>
          <a:lstStyle/>
          <a:p>
            <a:r>
              <a:rPr lang="de-DE" dirty="0"/>
              <a:t>Entwicklung eines intelligenten Annotationstools für Sensordaten </a:t>
            </a:r>
          </a:p>
        </p:txBody>
      </p:sp>
    </p:spTree>
    <p:extLst>
      <p:ext uri="{BB962C8B-B14F-4D97-AF65-F5344CB8AC3E}">
        <p14:creationId xmlns:p14="http://schemas.microsoft.com/office/powerpoint/2010/main" val="8425907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Event </a:t>
            </a:r>
            <a:r>
              <a:rPr lang="de-DE" dirty="0" err="1"/>
              <a:t>Condition</a:t>
            </a:r>
            <a:r>
              <a:rPr lang="de-DE" dirty="0"/>
              <a:t> Action</a:t>
            </a:r>
          </a:p>
        </p:txBody>
      </p:sp>
      <p:sp>
        <p:nvSpPr>
          <p:cNvPr id="4" name="Fußzeilenplatzhalter 3"/>
          <p:cNvSpPr>
            <a:spLocks noGrp="1"/>
          </p:cNvSpPr>
          <p:nvPr>
            <p:ph type="ftr" sz="quarter" idx="10"/>
          </p:nvPr>
        </p:nvSpPr>
        <p:spPr/>
        <p:txBody>
          <a:bodyPr/>
          <a:lstStyle/>
          <a:p>
            <a:r>
              <a:rPr lang="de-DE"/>
              <a:t>Entwicklung eines intelligenten Annotationstools für Sensordaten </a:t>
            </a:r>
            <a:endParaRPr lang="de-DE" dirty="0"/>
          </a:p>
        </p:txBody>
      </p:sp>
      <p:pic>
        <p:nvPicPr>
          <p:cNvPr id="5" name="Grafik 4"/>
          <p:cNvPicPr>
            <a:picLocks noChangeAspect="1"/>
          </p:cNvPicPr>
          <p:nvPr/>
        </p:nvPicPr>
        <p:blipFill>
          <a:blip r:embed="rId2"/>
          <a:stretch>
            <a:fillRect/>
          </a:stretch>
        </p:blipFill>
        <p:spPr>
          <a:xfrm>
            <a:off x="5257800" y="1065212"/>
            <a:ext cx="3750039" cy="3808413"/>
          </a:xfrm>
          <a:prstGeom prst="rect">
            <a:avLst/>
          </a:prstGeom>
        </p:spPr>
      </p:pic>
      <p:pic>
        <p:nvPicPr>
          <p:cNvPr id="2050" name="Picture 2" descr="http://drupal.cocomore.com/sites/default/files/resize/blog_photos/drupal-rules-site_admin_email_notifications/drupal_7_rules-change_event_and_edit_condition-610x3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397000"/>
            <a:ext cx="3665773" cy="1905000"/>
          </a:xfrm>
          <a:prstGeom prst="rect">
            <a:avLst/>
          </a:prstGeom>
          <a:noFill/>
          <a:extLst>
            <a:ext uri="{909E8E84-426E-40DD-AFC4-6F175D3DCCD1}">
              <a14:hiddenFill xmlns:a14="http://schemas.microsoft.com/office/drawing/2010/main">
                <a:solidFill>
                  <a:srgbClr val="FFFFFF"/>
                </a:solidFill>
              </a14:hiddenFill>
            </a:ext>
          </a:extLst>
        </p:spPr>
      </p:pic>
      <p:sp>
        <p:nvSpPr>
          <p:cNvPr id="6" name="Inhaltsplatzhalter 5"/>
          <p:cNvSpPr>
            <a:spLocks noGrp="1"/>
          </p:cNvSpPr>
          <p:nvPr>
            <p:ph idx="1"/>
          </p:nvPr>
        </p:nvSpPr>
        <p:spPr/>
        <p:txBody>
          <a:bodyPr/>
          <a:lstStyle/>
          <a:p>
            <a:endParaRPr lang="de-DE"/>
          </a:p>
        </p:txBody>
      </p:sp>
      <p:pic>
        <p:nvPicPr>
          <p:cNvPr id="2052" name="Picture 4" descr="http://www.pocketables.com/images/2013/06/autolocation-608x36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815" y="3500437"/>
            <a:ext cx="4126229" cy="2443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47127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Interactive </a:t>
            </a:r>
            <a:r>
              <a:rPr lang="de-DE" dirty="0" err="1"/>
              <a:t>Prototyping</a:t>
            </a:r>
            <a:r>
              <a:rPr lang="de-DE" dirty="0"/>
              <a:t> </a:t>
            </a:r>
            <a:r>
              <a:rPr lang="de-DE" dirty="0" err="1"/>
              <a:t>of</a:t>
            </a:r>
            <a:r>
              <a:rPr lang="de-DE" dirty="0"/>
              <a:t> </a:t>
            </a:r>
            <a:r>
              <a:rPr lang="de-DE" dirty="0" err="1"/>
              <a:t>Context</a:t>
            </a:r>
            <a:r>
              <a:rPr lang="de-DE" dirty="0"/>
              <a:t> Aware </a:t>
            </a:r>
            <a:r>
              <a:rPr lang="de-DE" dirty="0" err="1"/>
              <a:t>Applications</a:t>
            </a:r>
            <a:r>
              <a:rPr lang="de-DE" dirty="0"/>
              <a:t> (</a:t>
            </a:r>
            <a:r>
              <a:rPr lang="de-DE" dirty="0" err="1"/>
              <a:t>iCAP</a:t>
            </a:r>
            <a:r>
              <a:rPr lang="de-DE" dirty="0"/>
              <a:t>, Dey 2006)</a:t>
            </a:r>
          </a:p>
        </p:txBody>
      </p:sp>
      <p:sp>
        <p:nvSpPr>
          <p:cNvPr id="3" name="Inhaltsplatzhalter 2"/>
          <p:cNvSpPr>
            <a:spLocks noGrp="1"/>
          </p:cNvSpPr>
          <p:nvPr>
            <p:ph idx="1"/>
          </p:nvPr>
        </p:nvSpPr>
        <p:spPr/>
        <p:txBody>
          <a:bodyPr/>
          <a:lstStyle/>
          <a:p>
            <a:endParaRPr lang="de-DE"/>
          </a:p>
        </p:txBody>
      </p:sp>
      <p:sp>
        <p:nvSpPr>
          <p:cNvPr id="4" name="Fußzeilenplatzhalter 3"/>
          <p:cNvSpPr>
            <a:spLocks noGrp="1"/>
          </p:cNvSpPr>
          <p:nvPr>
            <p:ph type="ftr" sz="quarter" idx="10"/>
          </p:nvPr>
        </p:nvSpPr>
        <p:spPr/>
        <p:txBody>
          <a:bodyPr/>
          <a:lstStyle/>
          <a:p>
            <a:r>
              <a:rPr lang="de-DE"/>
              <a:t>Entwicklung eines intelligenten Annotationstools für Sensordaten </a:t>
            </a:r>
            <a:endParaRPr lang="de-DE" dirty="0"/>
          </a:p>
        </p:txBody>
      </p:sp>
      <p:pic>
        <p:nvPicPr>
          <p:cNvPr id="5" name="Grafik 4"/>
          <p:cNvPicPr>
            <a:picLocks noChangeAspect="1"/>
          </p:cNvPicPr>
          <p:nvPr/>
        </p:nvPicPr>
        <p:blipFill>
          <a:blip r:embed="rId2"/>
          <a:stretch>
            <a:fillRect/>
          </a:stretch>
        </p:blipFill>
        <p:spPr>
          <a:xfrm>
            <a:off x="916385" y="1069975"/>
            <a:ext cx="7308055" cy="5124450"/>
          </a:xfrm>
          <a:prstGeom prst="rect">
            <a:avLst/>
          </a:prstGeom>
        </p:spPr>
      </p:pic>
    </p:spTree>
    <p:extLst>
      <p:ext uri="{BB962C8B-B14F-4D97-AF65-F5344CB8AC3E}">
        <p14:creationId xmlns:p14="http://schemas.microsoft.com/office/powerpoint/2010/main" val="24762890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ko-KR" dirty="0"/>
              <a:t>Rapid Prototyping</a:t>
            </a:r>
            <a:endParaRPr lang="ko-KR" altLang="ko-KR" dirty="0"/>
          </a:p>
        </p:txBody>
      </p:sp>
      <p:sp>
        <p:nvSpPr>
          <p:cNvPr id="5123" name="Rectangle 3"/>
          <p:cNvSpPr>
            <a:spLocks noGrp="1" noChangeArrowheads="1"/>
          </p:cNvSpPr>
          <p:nvPr>
            <p:ph idx="1"/>
          </p:nvPr>
        </p:nvSpPr>
        <p:spPr/>
        <p:txBody>
          <a:bodyPr/>
          <a:lstStyle/>
          <a:p>
            <a:pPr lvl="1"/>
            <a:r>
              <a:rPr lang="en-US" altLang="ko-KR" dirty="0"/>
              <a:t>For Programmer</a:t>
            </a:r>
          </a:p>
          <a:p>
            <a:pPr lvl="2"/>
            <a:r>
              <a:rPr lang="en-US" altLang="ko-KR" b="1" dirty="0" err="1"/>
              <a:t>VisualRDK</a:t>
            </a:r>
            <a:r>
              <a:rPr lang="en-US" altLang="ko-KR" dirty="0"/>
              <a:t> (visual language for smart spaces)</a:t>
            </a:r>
          </a:p>
          <a:p>
            <a:pPr lvl="2"/>
            <a:r>
              <a:rPr lang="en-US" altLang="ko-KR" b="1" dirty="0"/>
              <a:t>Topiary</a:t>
            </a:r>
            <a:r>
              <a:rPr lang="en-US" altLang="ko-KR" dirty="0"/>
              <a:t> (for location-aware prototypes)</a:t>
            </a:r>
          </a:p>
        </p:txBody>
      </p:sp>
      <p:pic>
        <p:nvPicPr>
          <p:cNvPr id="5" name="Picture 3"/>
          <p:cNvPicPr>
            <a:picLocks noChangeAspect="1" noChangeArrowheads="1"/>
          </p:cNvPicPr>
          <p:nvPr/>
        </p:nvPicPr>
        <p:blipFill>
          <a:blip r:embed="rId3" cstate="print"/>
          <a:srcRect/>
          <a:stretch>
            <a:fillRect/>
          </a:stretch>
        </p:blipFill>
        <p:spPr bwMode="auto">
          <a:xfrm>
            <a:off x="4495800" y="3200400"/>
            <a:ext cx="3286148" cy="2559439"/>
          </a:xfrm>
          <a:prstGeom prst="rect">
            <a:avLst/>
          </a:prstGeom>
          <a:noFill/>
          <a:ln w="9525">
            <a:noFill/>
            <a:miter lim="800000"/>
            <a:headEnd/>
            <a:tailEnd/>
          </a:ln>
          <a:effectLst/>
        </p:spPr>
      </p:pic>
      <p:pic>
        <p:nvPicPr>
          <p:cNvPr id="10242" name="Picture 2"/>
          <p:cNvPicPr>
            <a:picLocks noChangeAspect="1" noChangeArrowheads="1"/>
          </p:cNvPicPr>
          <p:nvPr/>
        </p:nvPicPr>
        <p:blipFill>
          <a:blip r:embed="rId4"/>
          <a:srcRect/>
          <a:stretch>
            <a:fillRect/>
          </a:stretch>
        </p:blipFill>
        <p:spPr bwMode="auto">
          <a:xfrm>
            <a:off x="390525" y="3149275"/>
            <a:ext cx="3357586" cy="2661687"/>
          </a:xfrm>
          <a:prstGeom prst="rect">
            <a:avLst/>
          </a:prstGeom>
          <a:noFill/>
          <a:ln w="9525">
            <a:noFill/>
            <a:miter lim="800000"/>
            <a:headEnd/>
            <a:tailEnd/>
          </a:ln>
          <a:effectLst/>
        </p:spPr>
      </p:pic>
      <p:sp>
        <p:nvSpPr>
          <p:cNvPr id="7" name="TextBox 6"/>
          <p:cNvSpPr txBox="1"/>
          <p:nvPr/>
        </p:nvSpPr>
        <p:spPr>
          <a:xfrm>
            <a:off x="1371600" y="5877481"/>
            <a:ext cx="1281120" cy="369332"/>
          </a:xfrm>
          <a:prstGeom prst="rect">
            <a:avLst/>
          </a:prstGeom>
          <a:noFill/>
        </p:spPr>
        <p:txBody>
          <a:bodyPr wrap="none" rtlCol="0">
            <a:spAutoFit/>
          </a:bodyPr>
          <a:lstStyle/>
          <a:p>
            <a:r>
              <a:rPr lang="en-US" altLang="ko-KR" dirty="0" err="1">
                <a:solidFill>
                  <a:schemeClr val="tx2"/>
                </a:solidFill>
                <a:latin typeface="+mn-lt"/>
              </a:rPr>
              <a:t>VisualRDK</a:t>
            </a:r>
            <a:endParaRPr lang="ko-KR" altLang="en-US" dirty="0">
              <a:solidFill>
                <a:schemeClr val="tx2"/>
              </a:solidFill>
              <a:latin typeface="+mn-lt"/>
            </a:endParaRPr>
          </a:p>
        </p:txBody>
      </p:sp>
      <p:sp>
        <p:nvSpPr>
          <p:cNvPr id="8" name="TextBox 7"/>
          <p:cNvSpPr txBox="1"/>
          <p:nvPr/>
        </p:nvSpPr>
        <p:spPr>
          <a:xfrm>
            <a:off x="5791200" y="5857916"/>
            <a:ext cx="938847" cy="369332"/>
          </a:xfrm>
          <a:prstGeom prst="rect">
            <a:avLst/>
          </a:prstGeom>
          <a:noFill/>
        </p:spPr>
        <p:txBody>
          <a:bodyPr wrap="none" rtlCol="0">
            <a:spAutoFit/>
          </a:bodyPr>
          <a:lstStyle/>
          <a:p>
            <a:r>
              <a:rPr lang="en-US" altLang="ko-KR" dirty="0">
                <a:solidFill>
                  <a:schemeClr val="tx2"/>
                </a:solidFill>
                <a:latin typeface="+mn-lt"/>
              </a:rPr>
              <a:t>Topiary</a:t>
            </a:r>
            <a:endParaRPr lang="ko-KR" altLang="en-US" dirty="0">
              <a:solidFill>
                <a:schemeClr val="tx2"/>
              </a:solidFill>
              <a:latin typeface="+mn-lt"/>
            </a:endParaRPr>
          </a:p>
        </p:txBody>
      </p:sp>
    </p:spTree>
    <p:extLst>
      <p:ext uri="{BB962C8B-B14F-4D97-AF65-F5344CB8AC3E}">
        <p14:creationId xmlns:p14="http://schemas.microsoft.com/office/powerpoint/2010/main" val="9091490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a:t>Rapid Prototyping</a:t>
            </a:r>
            <a:endParaRPr lang="ko-KR" altLang="en-US" dirty="0"/>
          </a:p>
        </p:txBody>
      </p:sp>
      <p:sp>
        <p:nvSpPr>
          <p:cNvPr id="3" name="내용 개체 틀 2"/>
          <p:cNvSpPr>
            <a:spLocks noGrp="1"/>
          </p:cNvSpPr>
          <p:nvPr>
            <p:ph idx="1"/>
          </p:nvPr>
        </p:nvSpPr>
        <p:spPr/>
        <p:txBody>
          <a:bodyPr/>
          <a:lstStyle/>
          <a:p>
            <a:pPr lvl="1"/>
            <a:r>
              <a:rPr lang="en-US" altLang="ko-KR" dirty="0"/>
              <a:t>For End-User</a:t>
            </a:r>
          </a:p>
          <a:p>
            <a:pPr lvl="2"/>
            <a:r>
              <a:rPr lang="en-US" altLang="ko-KR" b="1" dirty="0"/>
              <a:t>CAMP</a:t>
            </a:r>
            <a:r>
              <a:rPr lang="en-US" altLang="ko-KR" dirty="0"/>
              <a:t> (keyword combination)</a:t>
            </a:r>
          </a:p>
          <a:p>
            <a:pPr lvl="2"/>
            <a:r>
              <a:rPr lang="en-US" altLang="ko-KR" b="1" dirty="0" err="1"/>
              <a:t>aCAPpella</a:t>
            </a:r>
            <a:r>
              <a:rPr lang="en-US" altLang="ko-KR" dirty="0"/>
              <a:t> (demonstration)</a:t>
            </a:r>
          </a:p>
          <a:p>
            <a:pPr lvl="2"/>
            <a:r>
              <a:rPr lang="en-US" altLang="ko-KR" b="1" dirty="0"/>
              <a:t>Playing with the Bits </a:t>
            </a:r>
            <a:r>
              <a:rPr lang="en-US" altLang="ko-KR" dirty="0"/>
              <a:t>(graphical editor)</a:t>
            </a:r>
          </a:p>
          <a:p>
            <a:pPr lvl="2"/>
            <a:r>
              <a:rPr lang="en-US" altLang="ko-KR" b="1" dirty="0" err="1"/>
              <a:t>SiteView</a:t>
            </a:r>
            <a:r>
              <a:rPr lang="en-US" altLang="ko-KR" dirty="0"/>
              <a:t> (miniature based)</a:t>
            </a:r>
          </a:p>
          <a:p>
            <a:endParaRPr lang="ko-KR" altLang="en-US" dirty="0"/>
          </a:p>
        </p:txBody>
      </p:sp>
      <p:pic>
        <p:nvPicPr>
          <p:cNvPr id="4" name="Picture 2"/>
          <p:cNvPicPr>
            <a:picLocks noChangeAspect="1" noChangeArrowheads="1"/>
          </p:cNvPicPr>
          <p:nvPr/>
        </p:nvPicPr>
        <p:blipFill>
          <a:blip r:embed="rId3" cstate="print"/>
          <a:srcRect/>
          <a:stretch>
            <a:fillRect/>
          </a:stretch>
        </p:blipFill>
        <p:spPr bwMode="auto">
          <a:xfrm>
            <a:off x="500034" y="5072074"/>
            <a:ext cx="3286148" cy="1516684"/>
          </a:xfrm>
          <a:prstGeom prst="rect">
            <a:avLst/>
          </a:prstGeom>
          <a:noFill/>
          <a:ln w="9525">
            <a:noFill/>
            <a:miter lim="800000"/>
            <a:headEnd/>
            <a:tailEnd/>
          </a:ln>
          <a:effectLst/>
        </p:spPr>
      </p:pic>
      <p:sp>
        <p:nvSpPr>
          <p:cNvPr id="5" name="TextBox 4"/>
          <p:cNvSpPr txBox="1"/>
          <p:nvPr/>
        </p:nvSpPr>
        <p:spPr>
          <a:xfrm>
            <a:off x="500034" y="4714884"/>
            <a:ext cx="833883" cy="369332"/>
          </a:xfrm>
          <a:prstGeom prst="rect">
            <a:avLst/>
          </a:prstGeom>
          <a:noFill/>
        </p:spPr>
        <p:txBody>
          <a:bodyPr wrap="none" rtlCol="0">
            <a:spAutoFit/>
          </a:bodyPr>
          <a:lstStyle/>
          <a:p>
            <a:r>
              <a:rPr lang="en-US" altLang="ko-KR" dirty="0">
                <a:solidFill>
                  <a:schemeClr val="tx2"/>
                </a:solidFill>
                <a:latin typeface="+mn-lt"/>
              </a:rPr>
              <a:t>CAMP</a:t>
            </a:r>
            <a:endParaRPr lang="ko-KR" altLang="en-US" dirty="0">
              <a:solidFill>
                <a:schemeClr val="tx2"/>
              </a:solidFill>
              <a:latin typeface="+mn-lt"/>
            </a:endParaRPr>
          </a:p>
        </p:txBody>
      </p:sp>
      <p:pic>
        <p:nvPicPr>
          <p:cNvPr id="6" name="Picture 4"/>
          <p:cNvPicPr>
            <a:picLocks noChangeAspect="1" noChangeArrowheads="1"/>
          </p:cNvPicPr>
          <p:nvPr/>
        </p:nvPicPr>
        <p:blipFill>
          <a:blip r:embed="rId4"/>
          <a:srcRect/>
          <a:stretch>
            <a:fillRect/>
          </a:stretch>
        </p:blipFill>
        <p:spPr bwMode="auto">
          <a:xfrm>
            <a:off x="6500826" y="857232"/>
            <a:ext cx="2337610" cy="1785950"/>
          </a:xfrm>
          <a:prstGeom prst="rect">
            <a:avLst/>
          </a:prstGeom>
          <a:noFill/>
          <a:ln w="9525">
            <a:noFill/>
            <a:miter lim="800000"/>
            <a:headEnd/>
            <a:tailEnd/>
          </a:ln>
          <a:effectLst/>
        </p:spPr>
      </p:pic>
      <p:sp>
        <p:nvSpPr>
          <p:cNvPr id="7" name="TextBox 6"/>
          <p:cNvSpPr txBox="1"/>
          <p:nvPr/>
        </p:nvSpPr>
        <p:spPr>
          <a:xfrm>
            <a:off x="7143768" y="2571744"/>
            <a:ext cx="1215397" cy="369332"/>
          </a:xfrm>
          <a:prstGeom prst="rect">
            <a:avLst/>
          </a:prstGeom>
          <a:noFill/>
        </p:spPr>
        <p:txBody>
          <a:bodyPr wrap="none" rtlCol="0">
            <a:spAutoFit/>
          </a:bodyPr>
          <a:lstStyle/>
          <a:p>
            <a:r>
              <a:rPr lang="en-US" altLang="ko-KR" dirty="0" err="1">
                <a:solidFill>
                  <a:schemeClr val="tx2"/>
                </a:solidFill>
                <a:latin typeface="+mn-lt"/>
              </a:rPr>
              <a:t>aCAPpella</a:t>
            </a:r>
            <a:endParaRPr lang="ko-KR" altLang="en-US" dirty="0">
              <a:solidFill>
                <a:schemeClr val="tx2"/>
              </a:solidFill>
              <a:latin typeface="+mn-lt"/>
            </a:endParaRPr>
          </a:p>
        </p:txBody>
      </p:sp>
      <p:pic>
        <p:nvPicPr>
          <p:cNvPr id="36866" name="Picture 2"/>
          <p:cNvPicPr>
            <a:picLocks noChangeAspect="1" noChangeArrowheads="1"/>
          </p:cNvPicPr>
          <p:nvPr/>
        </p:nvPicPr>
        <p:blipFill>
          <a:blip r:embed="rId5"/>
          <a:srcRect/>
          <a:stretch>
            <a:fillRect/>
          </a:stretch>
        </p:blipFill>
        <p:spPr bwMode="auto">
          <a:xfrm>
            <a:off x="6572264" y="2928934"/>
            <a:ext cx="2286016" cy="1649474"/>
          </a:xfrm>
          <a:prstGeom prst="rect">
            <a:avLst/>
          </a:prstGeom>
          <a:noFill/>
          <a:ln w="9525">
            <a:noFill/>
            <a:miter lim="800000"/>
            <a:headEnd/>
            <a:tailEnd/>
          </a:ln>
          <a:effectLst/>
        </p:spPr>
      </p:pic>
      <p:sp>
        <p:nvSpPr>
          <p:cNvPr id="9" name="TextBox 8"/>
          <p:cNvSpPr txBox="1"/>
          <p:nvPr/>
        </p:nvSpPr>
        <p:spPr>
          <a:xfrm>
            <a:off x="7286644" y="4559866"/>
            <a:ext cx="1056508" cy="369332"/>
          </a:xfrm>
          <a:prstGeom prst="rect">
            <a:avLst/>
          </a:prstGeom>
          <a:noFill/>
        </p:spPr>
        <p:txBody>
          <a:bodyPr wrap="none" rtlCol="0">
            <a:spAutoFit/>
          </a:bodyPr>
          <a:lstStyle/>
          <a:p>
            <a:r>
              <a:rPr lang="en-US" altLang="ko-KR" dirty="0" err="1">
                <a:solidFill>
                  <a:schemeClr val="tx2"/>
                </a:solidFill>
                <a:latin typeface="+mn-lt"/>
              </a:rPr>
              <a:t>SiteView</a:t>
            </a:r>
            <a:endParaRPr lang="ko-KR" altLang="en-US" dirty="0">
              <a:solidFill>
                <a:schemeClr val="tx2"/>
              </a:solidFill>
              <a:latin typeface="+mn-lt"/>
            </a:endParaRPr>
          </a:p>
        </p:txBody>
      </p:sp>
      <p:pic>
        <p:nvPicPr>
          <p:cNvPr id="36867" name="Picture 3"/>
          <p:cNvPicPr>
            <a:picLocks noChangeAspect="1" noChangeArrowheads="1"/>
          </p:cNvPicPr>
          <p:nvPr/>
        </p:nvPicPr>
        <p:blipFill>
          <a:blip r:embed="rId6"/>
          <a:srcRect/>
          <a:stretch>
            <a:fillRect/>
          </a:stretch>
        </p:blipFill>
        <p:spPr bwMode="auto">
          <a:xfrm>
            <a:off x="4143372" y="5000636"/>
            <a:ext cx="3929090" cy="1603753"/>
          </a:xfrm>
          <a:prstGeom prst="rect">
            <a:avLst/>
          </a:prstGeom>
          <a:noFill/>
          <a:ln w="9525">
            <a:noFill/>
            <a:miter lim="800000"/>
            <a:headEnd/>
            <a:tailEnd/>
          </a:ln>
          <a:effectLst/>
        </p:spPr>
      </p:pic>
      <p:sp>
        <p:nvSpPr>
          <p:cNvPr id="11" name="TextBox 10"/>
          <p:cNvSpPr txBox="1"/>
          <p:nvPr/>
        </p:nvSpPr>
        <p:spPr>
          <a:xfrm>
            <a:off x="4143372" y="4643446"/>
            <a:ext cx="2226315" cy="369332"/>
          </a:xfrm>
          <a:prstGeom prst="rect">
            <a:avLst/>
          </a:prstGeom>
          <a:noFill/>
        </p:spPr>
        <p:txBody>
          <a:bodyPr wrap="none" rtlCol="0">
            <a:spAutoFit/>
          </a:bodyPr>
          <a:lstStyle/>
          <a:p>
            <a:r>
              <a:rPr lang="en-US" altLang="ko-KR" dirty="0">
                <a:solidFill>
                  <a:schemeClr val="tx2"/>
                </a:solidFill>
                <a:latin typeface="+mn-lt"/>
              </a:rPr>
              <a:t>Playing with the Bits</a:t>
            </a:r>
            <a:endParaRPr lang="ko-KR" altLang="en-US" dirty="0">
              <a:solidFill>
                <a:schemeClr val="tx2"/>
              </a:solidFill>
              <a:latin typeface="+mn-lt"/>
            </a:endParaRPr>
          </a:p>
        </p:txBody>
      </p:sp>
    </p:spTree>
    <p:extLst>
      <p:ext uri="{BB962C8B-B14F-4D97-AF65-F5344CB8AC3E}">
        <p14:creationId xmlns:p14="http://schemas.microsoft.com/office/powerpoint/2010/main" val="14946603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p:cNvSpPr>
            <a:spLocks noGrp="1"/>
          </p:cNvSpPr>
          <p:nvPr>
            <p:ph type="title"/>
          </p:nvPr>
        </p:nvSpPr>
        <p:spPr/>
        <p:txBody>
          <a:bodyPr/>
          <a:lstStyle/>
          <a:p>
            <a:r>
              <a:rPr lang="de-DE" dirty="0" err="1"/>
              <a:t>Logic</a:t>
            </a:r>
            <a:r>
              <a:rPr lang="de-DE" dirty="0"/>
              <a:t> </a:t>
            </a:r>
            <a:r>
              <a:rPr lang="de-DE" dirty="0" err="1"/>
              <a:t>programming</a:t>
            </a:r>
            <a:endParaRPr lang="de-DE" dirty="0"/>
          </a:p>
        </p:txBody>
      </p:sp>
      <p:sp>
        <p:nvSpPr>
          <p:cNvPr id="5" name="Inhaltsplatzhalter 4"/>
          <p:cNvSpPr>
            <a:spLocks noGrp="1"/>
          </p:cNvSpPr>
          <p:nvPr>
            <p:ph idx="1"/>
          </p:nvPr>
        </p:nvSpPr>
        <p:spPr/>
        <p:txBody>
          <a:bodyPr/>
          <a:lstStyle/>
          <a:p>
            <a:endParaRPr lang="de-DE"/>
          </a:p>
        </p:txBody>
      </p:sp>
      <p:pic>
        <p:nvPicPr>
          <p:cNvPr id="3" name="Grafik 2"/>
          <p:cNvPicPr>
            <a:picLocks noChangeAspect="1"/>
          </p:cNvPicPr>
          <p:nvPr/>
        </p:nvPicPr>
        <p:blipFill>
          <a:blip r:embed="rId2"/>
          <a:stretch>
            <a:fillRect/>
          </a:stretch>
        </p:blipFill>
        <p:spPr>
          <a:xfrm>
            <a:off x="101909" y="1206655"/>
            <a:ext cx="7839075" cy="5063751"/>
          </a:xfrm>
          <a:prstGeom prst="rect">
            <a:avLst/>
          </a:prstGeom>
        </p:spPr>
      </p:pic>
    </p:spTree>
    <p:extLst>
      <p:ext uri="{BB962C8B-B14F-4D97-AF65-F5344CB8AC3E}">
        <p14:creationId xmlns:p14="http://schemas.microsoft.com/office/powerpoint/2010/main" val="12773531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Logic</a:t>
            </a:r>
            <a:r>
              <a:rPr lang="de-DE" dirty="0"/>
              <a:t> </a:t>
            </a:r>
            <a:r>
              <a:rPr lang="de-DE" dirty="0" err="1"/>
              <a:t>Programming</a:t>
            </a:r>
            <a:endParaRPr lang="de-DE" dirty="0"/>
          </a:p>
        </p:txBody>
      </p:sp>
      <p:sp>
        <p:nvSpPr>
          <p:cNvPr id="3" name="Inhaltsplatzhalter 2"/>
          <p:cNvSpPr>
            <a:spLocks noGrp="1"/>
          </p:cNvSpPr>
          <p:nvPr>
            <p:ph idx="1"/>
          </p:nvPr>
        </p:nvSpPr>
        <p:spPr/>
        <p:txBody>
          <a:bodyPr/>
          <a:lstStyle/>
          <a:p>
            <a:endParaRPr lang="de-DE"/>
          </a:p>
        </p:txBody>
      </p:sp>
      <p:sp>
        <p:nvSpPr>
          <p:cNvPr id="4" name="Fußzeilenplatzhalter 3"/>
          <p:cNvSpPr>
            <a:spLocks noGrp="1"/>
          </p:cNvSpPr>
          <p:nvPr>
            <p:ph type="ftr" sz="quarter" idx="10"/>
          </p:nvPr>
        </p:nvSpPr>
        <p:spPr/>
        <p:txBody>
          <a:bodyPr/>
          <a:lstStyle/>
          <a:p>
            <a:r>
              <a:rPr lang="de-DE"/>
              <a:t>Entwicklung eines intelligenten Annotationstools für Sensordaten </a:t>
            </a:r>
            <a:endParaRPr lang="de-DE" dirty="0"/>
          </a:p>
        </p:txBody>
      </p:sp>
      <p:pic>
        <p:nvPicPr>
          <p:cNvPr id="5" name="Grafik 4"/>
          <p:cNvPicPr>
            <a:picLocks noChangeAspect="1"/>
          </p:cNvPicPr>
          <p:nvPr/>
        </p:nvPicPr>
        <p:blipFill>
          <a:blip r:embed="rId2"/>
          <a:stretch>
            <a:fillRect/>
          </a:stretch>
        </p:blipFill>
        <p:spPr>
          <a:xfrm>
            <a:off x="152400" y="1066800"/>
            <a:ext cx="8296275" cy="5129023"/>
          </a:xfrm>
          <a:prstGeom prst="rect">
            <a:avLst/>
          </a:prstGeom>
        </p:spPr>
      </p:pic>
    </p:spTree>
    <p:extLst>
      <p:ext uri="{BB962C8B-B14F-4D97-AF65-F5344CB8AC3E}">
        <p14:creationId xmlns:p14="http://schemas.microsoft.com/office/powerpoint/2010/main" val="39537771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platzhalter 2"/>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1677315995"/>
      </p:ext>
    </p:extLst>
  </p:cSld>
  <p:clrMapOvr>
    <a:masterClrMapping/>
  </p:clrMapOvr>
  <mc:AlternateContent xmlns:mc="http://schemas.openxmlformats.org/markup-compatibility/2006" xmlns:p14="http://schemas.microsoft.com/office/powerpoint/2010/main">
    <mc:Choice Requires="p14">
      <p:transition p14:dur="100">
        <p:wipe/>
      </p:transition>
    </mc:Choice>
    <mc:Fallback xmlns="">
      <p:transition>
        <p:wip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Reading</a:t>
            </a:r>
          </a:p>
        </p:txBody>
      </p:sp>
      <p:sp>
        <p:nvSpPr>
          <p:cNvPr id="3" name="Inhaltsplatzhalter 2"/>
          <p:cNvSpPr>
            <a:spLocks noGrp="1"/>
          </p:cNvSpPr>
          <p:nvPr>
            <p:ph idx="1"/>
          </p:nvPr>
        </p:nvSpPr>
        <p:spPr/>
        <p:txBody>
          <a:bodyPr/>
          <a:lstStyle/>
          <a:p>
            <a:r>
              <a:rPr lang="de-DE" dirty="0" err="1"/>
              <a:t>Helal</a:t>
            </a:r>
            <a:r>
              <a:rPr lang="de-DE" dirty="0"/>
              <a:t>, </a:t>
            </a:r>
            <a:r>
              <a:rPr lang="de-DE" dirty="0" err="1"/>
              <a:t>Sumi</a:t>
            </a:r>
            <a:r>
              <a:rPr lang="de-DE" dirty="0"/>
              <a:t>. "</a:t>
            </a:r>
            <a:r>
              <a:rPr lang="de-DE" dirty="0" err="1"/>
              <a:t>Programming</a:t>
            </a:r>
            <a:r>
              <a:rPr lang="de-DE" dirty="0"/>
              <a:t> </a:t>
            </a:r>
            <a:r>
              <a:rPr lang="de-DE" dirty="0" err="1"/>
              <a:t>pervasive</a:t>
            </a:r>
            <a:r>
              <a:rPr lang="de-DE" dirty="0"/>
              <a:t> </a:t>
            </a:r>
            <a:r>
              <a:rPr lang="de-DE" dirty="0" err="1"/>
              <a:t>spaces</a:t>
            </a:r>
            <a:r>
              <a:rPr lang="de-DE" dirty="0"/>
              <a:t>." </a:t>
            </a:r>
            <a:r>
              <a:rPr lang="de-DE" dirty="0" err="1"/>
              <a:t>Pervasive</a:t>
            </a:r>
            <a:r>
              <a:rPr lang="de-DE" dirty="0"/>
              <a:t> Computing, IEEE 4.1 (2005): 84-87.</a:t>
            </a:r>
            <a:endParaRPr lang="en-US" dirty="0"/>
          </a:p>
          <a:p>
            <a:pPr marL="0" indent="0">
              <a:buNone/>
            </a:pPr>
            <a:endParaRPr lang="de-DE" dirty="0"/>
          </a:p>
        </p:txBody>
      </p:sp>
      <p:sp>
        <p:nvSpPr>
          <p:cNvPr id="4" name="Fußzeilenplatzhalter 3"/>
          <p:cNvSpPr>
            <a:spLocks noGrp="1"/>
          </p:cNvSpPr>
          <p:nvPr>
            <p:ph type="ftr" sz="quarter" idx="10"/>
          </p:nvPr>
        </p:nvSpPr>
        <p:spPr/>
        <p:txBody>
          <a:bodyPr/>
          <a:lstStyle/>
          <a:p>
            <a:r>
              <a:rPr lang="de-DE"/>
              <a:t>Entwicklung eines intelligenten Annotationstools für Sensordaten </a:t>
            </a:r>
            <a:endParaRPr lang="de-DE" dirty="0"/>
          </a:p>
        </p:txBody>
      </p:sp>
    </p:spTree>
    <p:extLst>
      <p:ext uri="{BB962C8B-B14F-4D97-AF65-F5344CB8AC3E}">
        <p14:creationId xmlns:p14="http://schemas.microsoft.com/office/powerpoint/2010/main" val="25046952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err="1"/>
              <a:t>Sources</a:t>
            </a:r>
            <a:endParaRPr lang="de-DE" dirty="0"/>
          </a:p>
        </p:txBody>
      </p:sp>
      <p:sp>
        <p:nvSpPr>
          <p:cNvPr id="6" name="Inhaltsplatzhalter 5"/>
          <p:cNvSpPr>
            <a:spLocks noGrp="1"/>
          </p:cNvSpPr>
          <p:nvPr>
            <p:ph idx="1"/>
          </p:nvPr>
        </p:nvSpPr>
        <p:spPr>
          <a:xfrm>
            <a:off x="377038" y="1219200"/>
            <a:ext cx="8356600" cy="4745037"/>
          </a:xfrm>
        </p:spPr>
        <p:txBody>
          <a:bodyPr/>
          <a:lstStyle/>
          <a:p>
            <a:r>
              <a:rPr lang="de-DE" sz="3200" dirty="0" err="1"/>
              <a:t>LiveContexts</a:t>
            </a:r>
            <a:r>
              <a:rPr lang="de-DE" sz="3200" dirty="0"/>
              <a:t> (</a:t>
            </a:r>
            <a:r>
              <a:rPr lang="de-DE" sz="3200" dirty="0" err="1"/>
              <a:t>Bringing</a:t>
            </a:r>
            <a:r>
              <a:rPr lang="de-DE" sz="3200" dirty="0"/>
              <a:t> </a:t>
            </a:r>
            <a:r>
              <a:rPr lang="de-DE" sz="3200" dirty="0" err="1"/>
              <a:t>adaptability</a:t>
            </a:r>
            <a:r>
              <a:rPr lang="de-DE" sz="3200" dirty="0"/>
              <a:t> </a:t>
            </a:r>
            <a:r>
              <a:rPr lang="de-DE" sz="3200" dirty="0" err="1"/>
              <a:t>to</a:t>
            </a:r>
            <a:r>
              <a:rPr lang="de-DE" sz="3200" dirty="0"/>
              <a:t> </a:t>
            </a:r>
            <a:r>
              <a:rPr lang="de-DE" sz="3200" dirty="0" err="1"/>
              <a:t>the</a:t>
            </a:r>
            <a:r>
              <a:rPr lang="de-DE" sz="3200" dirty="0"/>
              <a:t> </a:t>
            </a:r>
            <a:r>
              <a:rPr lang="de-DE" sz="3200" dirty="0" err="1"/>
              <a:t>heart</a:t>
            </a:r>
            <a:r>
              <a:rPr lang="de-DE" sz="3200" dirty="0"/>
              <a:t> </a:t>
            </a:r>
            <a:r>
              <a:rPr lang="de-DE" sz="3200" dirty="0" err="1"/>
              <a:t>of</a:t>
            </a:r>
            <a:r>
              <a:rPr lang="de-DE" sz="3200" dirty="0"/>
              <a:t> software-intensive </a:t>
            </a:r>
            <a:r>
              <a:rPr lang="de-DE" sz="3200" dirty="0" err="1"/>
              <a:t>products</a:t>
            </a:r>
            <a:r>
              <a:rPr lang="de-DE" sz="3200" dirty="0"/>
              <a:t>): </a:t>
            </a:r>
            <a:r>
              <a:rPr lang="de-DE" sz="3200" dirty="0">
                <a:hlinkClick r:id="rId2"/>
              </a:rPr>
              <a:t>https://released.info.ucl.ac.be/projects/varibru/solution.html</a:t>
            </a:r>
            <a:endParaRPr lang="de-DE" sz="3200" dirty="0"/>
          </a:p>
          <a:p>
            <a:pPr marL="0" indent="0">
              <a:buNone/>
            </a:pPr>
            <a:endParaRPr lang="de-DE" dirty="0"/>
          </a:p>
          <a:p>
            <a:r>
              <a:rPr lang="de-DE" dirty="0" err="1"/>
              <a:t>Recent</a:t>
            </a:r>
            <a:r>
              <a:rPr lang="de-DE" dirty="0"/>
              <a:t> </a:t>
            </a:r>
            <a:r>
              <a:rPr lang="de-DE" dirty="0" err="1"/>
              <a:t>Developments</a:t>
            </a:r>
            <a:r>
              <a:rPr lang="de-DE" dirty="0"/>
              <a:t> in </a:t>
            </a:r>
            <a:r>
              <a:rPr lang="de-DE" dirty="0" err="1"/>
              <a:t>Context-Oriented</a:t>
            </a:r>
            <a:r>
              <a:rPr lang="de-DE" dirty="0"/>
              <a:t> </a:t>
            </a:r>
            <a:r>
              <a:rPr lang="de-DE" dirty="0" err="1"/>
              <a:t>Programming</a:t>
            </a:r>
            <a:r>
              <a:rPr lang="de-DE" dirty="0"/>
              <a:t> (Robert Hirschfeld, 2015)</a:t>
            </a:r>
          </a:p>
          <a:p>
            <a:r>
              <a:rPr lang="de-DE" dirty="0" err="1"/>
              <a:t>Configuration</a:t>
            </a:r>
            <a:r>
              <a:rPr lang="de-DE" dirty="0"/>
              <a:t> </a:t>
            </a:r>
            <a:r>
              <a:rPr lang="de-DE" dirty="0" err="1"/>
              <a:t>of</a:t>
            </a:r>
            <a:r>
              <a:rPr lang="de-DE" dirty="0"/>
              <a:t> Smart Environments </a:t>
            </a:r>
            <a:r>
              <a:rPr lang="de-DE" dirty="0" err="1"/>
              <a:t>made</a:t>
            </a:r>
            <a:r>
              <a:rPr lang="de-DE" dirty="0"/>
              <a:t> Simple</a:t>
            </a:r>
            <a:br>
              <a:rPr lang="de-DE" dirty="0"/>
            </a:br>
            <a:r>
              <a:rPr lang="de-DE" dirty="0"/>
              <a:t>(Simon Mayer, </a:t>
            </a:r>
            <a:r>
              <a:rPr lang="de-DE" dirty="0" err="1"/>
              <a:t>IoT</a:t>
            </a:r>
            <a:r>
              <a:rPr lang="de-DE" dirty="0"/>
              <a:t> 2014)</a:t>
            </a:r>
          </a:p>
          <a:p>
            <a:r>
              <a:rPr lang="en-US" altLang="ko-KR" dirty="0"/>
              <a:t>A Survey on </a:t>
            </a:r>
            <a:r>
              <a:rPr lang="en-US" altLang="ko-KR" dirty="0" err="1"/>
              <a:t>Ubicomp</a:t>
            </a:r>
            <a:r>
              <a:rPr lang="en-US" altLang="ko-KR" dirty="0"/>
              <a:t> Research (</a:t>
            </a:r>
            <a:r>
              <a:rPr lang="en-US" altLang="ko-KR" dirty="0" err="1"/>
              <a:t>M.Lee</a:t>
            </a:r>
            <a:r>
              <a:rPr lang="en-US" altLang="ko-KR" dirty="0"/>
              <a:t>)</a:t>
            </a:r>
          </a:p>
          <a:p>
            <a:endParaRPr lang="de-DE" dirty="0"/>
          </a:p>
          <a:p>
            <a:endParaRPr lang="de-DE" dirty="0"/>
          </a:p>
          <a:p>
            <a:pPr marL="0" indent="0">
              <a:buNone/>
            </a:pPr>
            <a:endParaRPr lang="de-DE" dirty="0"/>
          </a:p>
          <a:p>
            <a:pPr marL="0" indent="0">
              <a:buNone/>
            </a:pPr>
            <a:endParaRPr lang="de-DE" dirty="0"/>
          </a:p>
          <a:p>
            <a:endParaRPr lang="de-DE" dirty="0"/>
          </a:p>
          <a:p>
            <a:endParaRPr lang="de-DE" dirty="0"/>
          </a:p>
          <a:p>
            <a:endParaRPr lang="de-DE" dirty="0"/>
          </a:p>
          <a:p>
            <a:pPr marL="0" indent="0">
              <a:buNone/>
            </a:pPr>
            <a:r>
              <a:rPr lang="de-DE" dirty="0"/>
              <a:t> </a:t>
            </a:r>
          </a:p>
        </p:txBody>
      </p:sp>
    </p:spTree>
    <p:extLst>
      <p:ext uri="{BB962C8B-B14F-4D97-AF65-F5344CB8AC3E}">
        <p14:creationId xmlns:p14="http://schemas.microsoft.com/office/powerpoint/2010/main" val="11341849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err="1"/>
              <a:t>Complex</a:t>
            </a:r>
            <a:r>
              <a:rPr lang="de-DE" dirty="0"/>
              <a:t> Event Systems</a:t>
            </a:r>
          </a:p>
        </p:txBody>
      </p:sp>
      <p:sp>
        <p:nvSpPr>
          <p:cNvPr id="3" name="Inhaltsplatzhalter 2"/>
          <p:cNvSpPr>
            <a:spLocks noGrp="1"/>
          </p:cNvSpPr>
          <p:nvPr>
            <p:ph idx="1"/>
          </p:nvPr>
        </p:nvSpPr>
        <p:spPr/>
        <p:txBody>
          <a:bodyPr/>
          <a:lstStyle/>
          <a:p>
            <a:r>
              <a:rPr lang="de-DE" dirty="0" err="1"/>
              <a:t>Querying</a:t>
            </a:r>
            <a:r>
              <a:rPr lang="de-DE" dirty="0"/>
              <a:t> </a:t>
            </a:r>
            <a:r>
              <a:rPr lang="de-DE" dirty="0" err="1"/>
              <a:t>for</a:t>
            </a:r>
            <a:r>
              <a:rPr lang="de-DE" dirty="0"/>
              <a:t> Event </a:t>
            </a:r>
            <a:r>
              <a:rPr lang="de-DE" dirty="0" err="1"/>
              <a:t>and</a:t>
            </a:r>
            <a:r>
              <a:rPr lang="de-DE" dirty="0"/>
              <a:t> </a:t>
            </a:r>
            <a:r>
              <a:rPr lang="de-DE" dirty="0" err="1"/>
              <a:t>Timeseries</a:t>
            </a:r>
            <a:r>
              <a:rPr lang="de-DE" dirty="0"/>
              <a:t> Systems:</a:t>
            </a:r>
          </a:p>
          <a:p>
            <a:pPr lvl="1"/>
            <a:r>
              <a:rPr lang="en-US" dirty="0"/>
              <a:t>Event-pattern detection</a:t>
            </a:r>
          </a:p>
          <a:p>
            <a:pPr lvl="1"/>
            <a:r>
              <a:rPr lang="en-US" dirty="0"/>
              <a:t>Event filtering</a:t>
            </a:r>
          </a:p>
          <a:p>
            <a:pPr lvl="1"/>
            <a:r>
              <a:rPr lang="en-US" dirty="0"/>
              <a:t>Event aggregation and transformation</a:t>
            </a:r>
          </a:p>
          <a:p>
            <a:pPr lvl="1"/>
            <a:r>
              <a:rPr lang="en-US" dirty="0"/>
              <a:t>Modeling event hierarchies</a:t>
            </a:r>
          </a:p>
          <a:p>
            <a:pPr lvl="1"/>
            <a:r>
              <a:rPr lang="en-US" dirty="0"/>
              <a:t>Event abstraction</a:t>
            </a:r>
          </a:p>
          <a:p>
            <a:pPr lvl="1"/>
            <a:r>
              <a:rPr lang="en-US" dirty="0"/>
              <a:t>Detecting relationships (such as causality, membership or timing) between events</a:t>
            </a:r>
          </a:p>
          <a:p>
            <a:pPr lvl="1"/>
            <a:r>
              <a:rPr lang="en-US" dirty="0"/>
              <a:t>Abstracting event-driven processes</a:t>
            </a:r>
          </a:p>
          <a:p>
            <a:endParaRPr lang="de-DE" dirty="0"/>
          </a:p>
        </p:txBody>
      </p:sp>
      <p:sp>
        <p:nvSpPr>
          <p:cNvPr id="4" name="Fußzeilenplatzhalter 3"/>
          <p:cNvSpPr>
            <a:spLocks noGrp="1"/>
          </p:cNvSpPr>
          <p:nvPr>
            <p:ph type="ftr" sz="quarter" idx="10"/>
          </p:nvPr>
        </p:nvSpPr>
        <p:spPr/>
        <p:txBody>
          <a:bodyPr/>
          <a:lstStyle/>
          <a:p>
            <a:r>
              <a:rPr lang="de-DE"/>
              <a:t>Entwicklung eines intelligenten Annotationstools für Sensordaten </a:t>
            </a:r>
            <a:endParaRPr lang="de-DE" dirty="0"/>
          </a:p>
        </p:txBody>
      </p:sp>
    </p:spTree>
    <p:extLst>
      <p:ext uri="{BB962C8B-B14F-4D97-AF65-F5344CB8AC3E}">
        <p14:creationId xmlns:p14="http://schemas.microsoft.com/office/powerpoint/2010/main" val="32155156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659188" y="3829050"/>
            <a:ext cx="3684587" cy="1385888"/>
            <a:chOff x="2305" y="2412"/>
            <a:chExt cx="2321" cy="873"/>
          </a:xfrm>
        </p:grpSpPr>
        <p:pic>
          <p:nvPicPr>
            <p:cNvPr id="2887683" name="Picture 3" descr="HealthtracMentor"/>
            <p:cNvPicPr>
              <a:picLocks noChangeAspect="1" noChangeArrowheads="1"/>
            </p:cNvPicPr>
            <p:nvPr/>
          </p:nvPicPr>
          <p:blipFill>
            <a:blip r:embed="rId3" cstate="print"/>
            <a:srcRect/>
            <a:stretch>
              <a:fillRect/>
            </a:stretch>
          </p:blipFill>
          <p:spPr bwMode="auto">
            <a:xfrm>
              <a:off x="3824" y="2412"/>
              <a:ext cx="802" cy="536"/>
            </a:xfrm>
            <a:prstGeom prst="rect">
              <a:avLst/>
            </a:prstGeom>
            <a:noFill/>
          </p:spPr>
        </p:pic>
        <p:sp>
          <p:nvSpPr>
            <p:cNvPr id="2887684" name="AutoShape 4"/>
            <p:cNvSpPr>
              <a:spLocks noChangeArrowheads="1"/>
            </p:cNvSpPr>
            <p:nvPr/>
          </p:nvSpPr>
          <p:spPr bwMode="auto">
            <a:xfrm rot="16200000">
              <a:off x="3456" y="2533"/>
              <a:ext cx="265" cy="292"/>
            </a:xfrm>
            <a:prstGeom prst="upDownArrow">
              <a:avLst>
                <a:gd name="adj1" fmla="val 50000"/>
                <a:gd name="adj2" fmla="val 22038"/>
              </a:avLst>
            </a:prstGeom>
            <a:solidFill>
              <a:srgbClr val="FFCC00"/>
            </a:solidFill>
            <a:ln w="12700" algn="ctr">
              <a:solidFill>
                <a:schemeClr val="tx1"/>
              </a:solidFill>
              <a:miter lim="800000"/>
              <a:headEnd/>
              <a:tailEnd/>
            </a:ln>
            <a:effectLst/>
          </p:spPr>
          <p:txBody>
            <a:bodyPr wrap="none" lIns="0" tIns="0" rIns="0" bIns="0" anchor="ctr"/>
            <a:lstStyle/>
            <a:p>
              <a:endParaRPr lang="en-GB"/>
            </a:p>
          </p:txBody>
        </p:sp>
        <p:grpSp>
          <p:nvGrpSpPr>
            <p:cNvPr id="3" name="Group 5"/>
            <p:cNvGrpSpPr>
              <a:grpSpLocks/>
            </p:cNvGrpSpPr>
            <p:nvPr/>
          </p:nvGrpSpPr>
          <p:grpSpPr bwMode="auto">
            <a:xfrm>
              <a:off x="2305" y="2413"/>
              <a:ext cx="1081" cy="872"/>
              <a:chOff x="2305" y="2413"/>
              <a:chExt cx="1081" cy="872"/>
            </a:xfrm>
          </p:grpSpPr>
          <p:sp>
            <p:nvSpPr>
              <p:cNvPr id="2887686" name="AutoShape 6"/>
              <p:cNvSpPr>
                <a:spLocks noChangeArrowheads="1"/>
              </p:cNvSpPr>
              <p:nvPr/>
            </p:nvSpPr>
            <p:spPr bwMode="auto">
              <a:xfrm>
                <a:off x="2305" y="2413"/>
                <a:ext cx="1012" cy="536"/>
              </a:xfrm>
              <a:prstGeom prst="leftArrowCallout">
                <a:avLst>
                  <a:gd name="adj1" fmla="val 25000"/>
                  <a:gd name="adj2" fmla="val 25000"/>
                  <a:gd name="adj3" fmla="val 31468"/>
                  <a:gd name="adj4" fmla="val 66667"/>
                </a:avLst>
              </a:prstGeom>
              <a:solidFill>
                <a:srgbClr val="C0C0C0"/>
              </a:solidFill>
              <a:ln w="9525" algn="ctr">
                <a:noFill/>
                <a:miter lim="800000"/>
                <a:headEnd/>
                <a:tailEnd/>
              </a:ln>
              <a:effectLst>
                <a:prstShdw prst="shdw17" dist="17961" dir="2700000">
                  <a:srgbClr val="C0C0C0">
                    <a:gamma/>
                    <a:shade val="60000"/>
                    <a:invGamma/>
                  </a:srgbClr>
                </a:prstShdw>
              </a:effectLst>
            </p:spPr>
            <p:txBody>
              <a:bodyPr wrap="none" lIns="90000" tIns="46800" rIns="90000" bIns="46800" anchor="ctr"/>
              <a:lstStyle/>
              <a:p>
                <a:endParaRPr lang="en-GB"/>
              </a:p>
            </p:txBody>
          </p:sp>
          <p:sp>
            <p:nvSpPr>
              <p:cNvPr id="2887687" name="AutoShape 7"/>
              <p:cNvSpPr>
                <a:spLocks noChangeArrowheads="1"/>
              </p:cNvSpPr>
              <p:nvPr/>
            </p:nvSpPr>
            <p:spPr bwMode="auto">
              <a:xfrm>
                <a:off x="2712" y="2443"/>
                <a:ext cx="159" cy="149"/>
              </a:xfrm>
              <a:prstGeom prst="cube">
                <a:avLst>
                  <a:gd name="adj" fmla="val 25000"/>
                </a:avLst>
              </a:prstGeom>
              <a:solidFill>
                <a:srgbClr val="FFCC00"/>
              </a:solidFill>
              <a:ln w="9525">
                <a:noFill/>
                <a:miter lim="800000"/>
                <a:headEnd/>
                <a:tailEnd/>
              </a:ln>
              <a:effectLst>
                <a:prstShdw prst="shdw17" dist="17961" dir="2700000">
                  <a:srgbClr val="FFCC00">
                    <a:gamma/>
                    <a:shade val="60000"/>
                    <a:invGamma/>
                  </a:srgbClr>
                </a:prstShdw>
              </a:effectLst>
            </p:spPr>
            <p:txBody>
              <a:bodyPr wrap="none" lIns="90000" tIns="46800" rIns="90000" bIns="46800" anchor="ctr"/>
              <a:lstStyle/>
              <a:p>
                <a:pPr eaLnBrk="1" hangingPunct="1"/>
                <a:endParaRPr lang="en-GB" sz="1200" b="1" i="0">
                  <a:solidFill>
                    <a:schemeClr val="tx2"/>
                  </a:solidFill>
                </a:endParaRPr>
              </a:p>
            </p:txBody>
          </p:sp>
          <p:sp>
            <p:nvSpPr>
              <p:cNvPr id="2887688" name="AutoShape 8"/>
              <p:cNvSpPr>
                <a:spLocks noChangeArrowheads="1"/>
              </p:cNvSpPr>
              <p:nvPr/>
            </p:nvSpPr>
            <p:spPr bwMode="auto">
              <a:xfrm>
                <a:off x="2727" y="2648"/>
                <a:ext cx="159" cy="149"/>
              </a:xfrm>
              <a:prstGeom prst="cube">
                <a:avLst>
                  <a:gd name="adj" fmla="val 25000"/>
                </a:avLst>
              </a:prstGeom>
              <a:solidFill>
                <a:srgbClr val="666699"/>
              </a:solidFill>
              <a:ln w="9525">
                <a:noFill/>
                <a:miter lim="800000"/>
                <a:headEnd/>
                <a:tailEnd/>
              </a:ln>
              <a:effectLst>
                <a:prstShdw prst="shdw17" dist="17961" dir="2700000">
                  <a:srgbClr val="666699">
                    <a:gamma/>
                    <a:shade val="60000"/>
                    <a:invGamma/>
                  </a:srgbClr>
                </a:prstShdw>
              </a:effectLst>
            </p:spPr>
            <p:txBody>
              <a:bodyPr wrap="none" lIns="90000" tIns="46800" rIns="90000" bIns="46800" anchor="ctr"/>
              <a:lstStyle/>
              <a:p>
                <a:pPr eaLnBrk="1" hangingPunct="1"/>
                <a:endParaRPr lang="en-GB" sz="1200" b="1" i="0">
                  <a:solidFill>
                    <a:schemeClr val="tx2"/>
                  </a:solidFill>
                </a:endParaRPr>
              </a:p>
            </p:txBody>
          </p:sp>
          <p:sp>
            <p:nvSpPr>
              <p:cNvPr id="2887689" name="AutoShape 9"/>
              <p:cNvSpPr>
                <a:spLocks noChangeArrowheads="1"/>
              </p:cNvSpPr>
              <p:nvPr/>
            </p:nvSpPr>
            <p:spPr bwMode="auto">
              <a:xfrm>
                <a:off x="2914" y="2754"/>
                <a:ext cx="159" cy="149"/>
              </a:xfrm>
              <a:prstGeom prst="cube">
                <a:avLst>
                  <a:gd name="adj" fmla="val 25000"/>
                </a:avLst>
              </a:prstGeom>
              <a:solidFill>
                <a:srgbClr val="FF99CC"/>
              </a:solidFill>
              <a:ln w="9525">
                <a:noFill/>
                <a:miter lim="800000"/>
                <a:headEnd/>
                <a:tailEnd/>
              </a:ln>
              <a:effectLst>
                <a:prstShdw prst="shdw17" dist="17961" dir="2700000">
                  <a:srgbClr val="FF99CC">
                    <a:gamma/>
                    <a:shade val="60000"/>
                    <a:invGamma/>
                  </a:srgbClr>
                </a:prstShdw>
              </a:effectLst>
            </p:spPr>
            <p:txBody>
              <a:bodyPr wrap="none" lIns="90000" tIns="46800" rIns="90000" bIns="46800" anchor="ctr"/>
              <a:lstStyle/>
              <a:p>
                <a:pPr eaLnBrk="1" hangingPunct="1"/>
                <a:endParaRPr lang="en-GB" sz="1200" b="1" i="0">
                  <a:solidFill>
                    <a:schemeClr val="tx2"/>
                  </a:solidFill>
                </a:endParaRPr>
              </a:p>
            </p:txBody>
          </p:sp>
          <p:sp>
            <p:nvSpPr>
              <p:cNvPr id="2887690" name="AutoShape 10"/>
              <p:cNvSpPr>
                <a:spLocks noChangeArrowheads="1"/>
              </p:cNvSpPr>
              <p:nvPr/>
            </p:nvSpPr>
            <p:spPr bwMode="auto">
              <a:xfrm>
                <a:off x="3118" y="2672"/>
                <a:ext cx="159" cy="149"/>
              </a:xfrm>
              <a:prstGeom prst="cube">
                <a:avLst>
                  <a:gd name="adj" fmla="val 25000"/>
                </a:avLst>
              </a:prstGeom>
              <a:solidFill>
                <a:srgbClr val="99CCFF"/>
              </a:solidFill>
              <a:ln w="9525">
                <a:noFill/>
                <a:miter lim="800000"/>
                <a:headEnd/>
                <a:tailEnd/>
              </a:ln>
              <a:effectLst>
                <a:prstShdw prst="shdw17" dist="17961" dir="2700000">
                  <a:srgbClr val="99CCFF">
                    <a:gamma/>
                    <a:shade val="60000"/>
                    <a:invGamma/>
                  </a:srgbClr>
                </a:prstShdw>
              </a:effectLst>
            </p:spPr>
            <p:txBody>
              <a:bodyPr wrap="none" lIns="90000" tIns="46800" rIns="90000" bIns="46800" anchor="ctr"/>
              <a:lstStyle/>
              <a:p>
                <a:pPr eaLnBrk="1" hangingPunct="1"/>
                <a:endParaRPr lang="en-GB" sz="1200" b="1" i="0">
                  <a:solidFill>
                    <a:schemeClr val="tx2"/>
                  </a:solidFill>
                </a:endParaRPr>
              </a:p>
            </p:txBody>
          </p:sp>
          <p:sp>
            <p:nvSpPr>
              <p:cNvPr id="2887691" name="AutoShape 11"/>
              <p:cNvSpPr>
                <a:spLocks noChangeArrowheads="1"/>
              </p:cNvSpPr>
              <p:nvPr/>
            </p:nvSpPr>
            <p:spPr bwMode="auto">
              <a:xfrm>
                <a:off x="3015" y="2460"/>
                <a:ext cx="159" cy="149"/>
              </a:xfrm>
              <a:prstGeom prst="cube">
                <a:avLst>
                  <a:gd name="adj" fmla="val 25000"/>
                </a:avLst>
              </a:prstGeom>
              <a:solidFill>
                <a:srgbClr val="008000"/>
              </a:solidFill>
              <a:ln w="9525">
                <a:noFill/>
                <a:miter lim="800000"/>
                <a:headEnd/>
                <a:tailEnd/>
              </a:ln>
              <a:effectLst>
                <a:prstShdw prst="shdw17" dist="17961" dir="2700000">
                  <a:srgbClr val="008000">
                    <a:gamma/>
                    <a:shade val="60000"/>
                    <a:invGamma/>
                  </a:srgbClr>
                </a:prstShdw>
              </a:effectLst>
            </p:spPr>
            <p:txBody>
              <a:bodyPr wrap="none" lIns="90000" tIns="46800" rIns="90000" bIns="46800" anchor="ctr"/>
              <a:lstStyle/>
              <a:p>
                <a:pPr eaLnBrk="1" hangingPunct="1"/>
                <a:endParaRPr lang="en-GB" sz="1200" b="1" i="0">
                  <a:solidFill>
                    <a:schemeClr val="tx2"/>
                  </a:solidFill>
                </a:endParaRPr>
              </a:p>
            </p:txBody>
          </p:sp>
          <p:sp>
            <p:nvSpPr>
              <p:cNvPr id="2887692" name="Text Box 12"/>
              <p:cNvSpPr txBox="1">
                <a:spLocks noChangeArrowheads="1"/>
              </p:cNvSpPr>
              <p:nvPr/>
            </p:nvSpPr>
            <p:spPr bwMode="auto">
              <a:xfrm>
                <a:off x="2575" y="2915"/>
                <a:ext cx="811" cy="370"/>
              </a:xfrm>
              <a:prstGeom prst="rect">
                <a:avLst/>
              </a:prstGeom>
              <a:noFill/>
              <a:ln w="9525" algn="ctr">
                <a:noFill/>
                <a:miter lim="800000"/>
                <a:headEnd/>
                <a:tailEnd/>
              </a:ln>
              <a:effectLst>
                <a:prstShdw prst="shdw17" dist="17961" dir="2700000">
                  <a:srgbClr val="CCCFA1">
                    <a:gamma/>
                    <a:shade val="60000"/>
                    <a:invGamma/>
                  </a:srgbClr>
                </a:prstShdw>
              </a:effectLst>
            </p:spPr>
            <p:txBody>
              <a:bodyPr wrap="none" lIns="90000" tIns="46800" rIns="90000" bIns="46800">
                <a:spAutoFit/>
              </a:bodyPr>
              <a:lstStyle/>
              <a:p>
                <a:pPr eaLnBrk="1" hangingPunct="1">
                  <a:buNone/>
                </a:pPr>
                <a:r>
                  <a:rPr lang="en-GB" sz="1600" dirty="0">
                    <a:solidFill>
                      <a:schemeClr val="tx2"/>
                    </a:solidFill>
                  </a:rPr>
                  <a:t>Smart Block</a:t>
                </a:r>
                <a:br>
                  <a:rPr lang="en-GB" sz="1600" dirty="0">
                    <a:solidFill>
                      <a:schemeClr val="tx2"/>
                    </a:solidFill>
                  </a:rPr>
                </a:br>
                <a:r>
                  <a:rPr lang="en-GB" sz="1600" dirty="0">
                    <a:solidFill>
                      <a:schemeClr val="tx2"/>
                    </a:solidFill>
                  </a:rPr>
                  <a:t>Analytics</a:t>
                </a:r>
              </a:p>
            </p:txBody>
          </p:sp>
        </p:grpSp>
      </p:grpSp>
      <p:sp>
        <p:nvSpPr>
          <p:cNvPr id="2887693" name="Rectangle 13"/>
          <p:cNvSpPr>
            <a:spLocks noGrp="1" noChangeArrowheads="1"/>
          </p:cNvSpPr>
          <p:nvPr>
            <p:ph type="title"/>
          </p:nvPr>
        </p:nvSpPr>
        <p:spPr>
          <a:xfrm>
            <a:off x="438150" y="244475"/>
            <a:ext cx="8610600" cy="474663"/>
          </a:xfrm>
        </p:spPr>
        <p:txBody>
          <a:bodyPr/>
          <a:lstStyle/>
          <a:p>
            <a:r>
              <a:rPr lang="en-GB" sz="2800" dirty="0"/>
              <a:t>Event analysis</a:t>
            </a:r>
          </a:p>
        </p:txBody>
      </p:sp>
      <p:grpSp>
        <p:nvGrpSpPr>
          <p:cNvPr id="4" name="Group 14"/>
          <p:cNvGrpSpPr>
            <a:grpSpLocks/>
          </p:cNvGrpSpPr>
          <p:nvPr/>
        </p:nvGrpSpPr>
        <p:grpSpPr bwMode="auto">
          <a:xfrm>
            <a:off x="1595438" y="5337178"/>
            <a:ext cx="4335462" cy="903288"/>
            <a:chOff x="1770" y="3322"/>
            <a:chExt cx="2731" cy="569"/>
          </a:xfrm>
        </p:grpSpPr>
        <p:sp>
          <p:nvSpPr>
            <p:cNvPr id="2887695" name="AutoShape 15"/>
            <p:cNvSpPr>
              <a:spLocks noChangeArrowheads="1"/>
            </p:cNvSpPr>
            <p:nvPr/>
          </p:nvSpPr>
          <p:spPr bwMode="auto">
            <a:xfrm>
              <a:off x="1882" y="3350"/>
              <a:ext cx="410" cy="152"/>
            </a:xfrm>
            <a:prstGeom prst="roundRect">
              <a:avLst>
                <a:gd name="adj" fmla="val 16667"/>
              </a:avLst>
            </a:prstGeom>
            <a:solidFill>
              <a:srgbClr val="CCCFA1"/>
            </a:solidFill>
            <a:ln w="9525">
              <a:noFill/>
              <a:round/>
              <a:headEnd/>
              <a:tailEnd/>
            </a:ln>
            <a:effectLst>
              <a:prstShdw prst="shdw17" dist="17961" dir="2700000">
                <a:srgbClr val="CCCFA1">
                  <a:gamma/>
                  <a:shade val="60000"/>
                  <a:invGamma/>
                </a:srgbClr>
              </a:prstShdw>
            </a:effectLst>
          </p:spPr>
          <p:txBody>
            <a:bodyPr wrap="none" lIns="90000" tIns="46800" rIns="90000" bIns="46800" anchor="ctr"/>
            <a:lstStyle/>
            <a:p>
              <a:endParaRPr lang="en-GB"/>
            </a:p>
          </p:txBody>
        </p:sp>
        <p:sp>
          <p:nvSpPr>
            <p:cNvPr id="2887696" name="AutoShape 16"/>
            <p:cNvSpPr>
              <a:spLocks noChangeArrowheads="1"/>
            </p:cNvSpPr>
            <p:nvPr/>
          </p:nvSpPr>
          <p:spPr bwMode="auto">
            <a:xfrm>
              <a:off x="2352" y="3350"/>
              <a:ext cx="410" cy="152"/>
            </a:xfrm>
            <a:prstGeom prst="roundRect">
              <a:avLst>
                <a:gd name="adj" fmla="val 16667"/>
              </a:avLst>
            </a:prstGeom>
            <a:solidFill>
              <a:srgbClr val="CCCFA1"/>
            </a:solidFill>
            <a:ln w="9525">
              <a:noFill/>
              <a:round/>
              <a:headEnd/>
              <a:tailEnd/>
            </a:ln>
            <a:effectLst>
              <a:prstShdw prst="shdw17" dist="17961" dir="2700000">
                <a:srgbClr val="CCCFA1">
                  <a:gamma/>
                  <a:shade val="60000"/>
                  <a:invGamma/>
                </a:srgbClr>
              </a:prstShdw>
            </a:effectLst>
          </p:spPr>
          <p:txBody>
            <a:bodyPr wrap="none" lIns="90000" tIns="46800" rIns="90000" bIns="46800" anchor="ctr"/>
            <a:lstStyle/>
            <a:p>
              <a:endParaRPr lang="en-GB"/>
            </a:p>
          </p:txBody>
        </p:sp>
        <p:sp>
          <p:nvSpPr>
            <p:cNvPr id="2887697" name="AutoShape 17"/>
            <p:cNvSpPr>
              <a:spLocks noChangeArrowheads="1"/>
            </p:cNvSpPr>
            <p:nvPr/>
          </p:nvSpPr>
          <p:spPr bwMode="auto">
            <a:xfrm>
              <a:off x="1986" y="3426"/>
              <a:ext cx="181" cy="227"/>
            </a:xfrm>
            <a:prstGeom prst="upDownArrow">
              <a:avLst>
                <a:gd name="adj1" fmla="val 54694"/>
                <a:gd name="adj2" fmla="val 45939"/>
              </a:avLst>
            </a:prstGeom>
            <a:solidFill>
              <a:srgbClr val="A17C45"/>
            </a:solidFill>
            <a:ln w="9525">
              <a:noFill/>
              <a:miter lim="800000"/>
              <a:headEnd/>
              <a:tailEnd/>
            </a:ln>
            <a:effectLst/>
          </p:spPr>
          <p:txBody>
            <a:bodyPr wrap="none" lIns="90000" tIns="46800" rIns="90000" bIns="46800" anchor="ctr"/>
            <a:lstStyle/>
            <a:p>
              <a:endParaRPr lang="en-GB"/>
            </a:p>
          </p:txBody>
        </p:sp>
        <p:sp>
          <p:nvSpPr>
            <p:cNvPr id="2887698" name="AutoShape 18"/>
            <p:cNvSpPr>
              <a:spLocks noChangeArrowheads="1"/>
            </p:cNvSpPr>
            <p:nvPr/>
          </p:nvSpPr>
          <p:spPr bwMode="auto">
            <a:xfrm>
              <a:off x="2457" y="3426"/>
              <a:ext cx="181" cy="209"/>
            </a:xfrm>
            <a:prstGeom prst="upDownArrow">
              <a:avLst>
                <a:gd name="adj1" fmla="val 54694"/>
                <a:gd name="adj2" fmla="val 42296"/>
              </a:avLst>
            </a:prstGeom>
            <a:solidFill>
              <a:srgbClr val="A17C45"/>
            </a:solidFill>
            <a:ln w="9525">
              <a:noFill/>
              <a:miter lim="800000"/>
              <a:headEnd/>
              <a:tailEnd/>
            </a:ln>
            <a:effectLst/>
          </p:spPr>
          <p:txBody>
            <a:bodyPr wrap="none" lIns="90000" tIns="46800" rIns="90000" bIns="46800" anchor="ctr"/>
            <a:lstStyle/>
            <a:p>
              <a:endParaRPr lang="en-GB"/>
            </a:p>
          </p:txBody>
        </p:sp>
        <p:sp>
          <p:nvSpPr>
            <p:cNvPr id="2887699" name="AutoShape 19"/>
            <p:cNvSpPr>
              <a:spLocks noChangeArrowheads="1"/>
            </p:cNvSpPr>
            <p:nvPr/>
          </p:nvSpPr>
          <p:spPr bwMode="auto">
            <a:xfrm>
              <a:off x="2814" y="3345"/>
              <a:ext cx="410" cy="152"/>
            </a:xfrm>
            <a:prstGeom prst="roundRect">
              <a:avLst>
                <a:gd name="adj" fmla="val 16667"/>
              </a:avLst>
            </a:prstGeom>
            <a:solidFill>
              <a:srgbClr val="CCCFA1"/>
            </a:solidFill>
            <a:ln w="9525">
              <a:noFill/>
              <a:round/>
              <a:headEnd/>
              <a:tailEnd/>
            </a:ln>
            <a:effectLst>
              <a:prstShdw prst="shdw17" dist="17961" dir="2700000">
                <a:srgbClr val="CCCFA1">
                  <a:gamma/>
                  <a:shade val="60000"/>
                  <a:invGamma/>
                </a:srgbClr>
              </a:prstShdw>
            </a:effectLst>
          </p:spPr>
          <p:txBody>
            <a:bodyPr wrap="none" lIns="90000" tIns="46800" rIns="90000" bIns="46800" anchor="ctr"/>
            <a:lstStyle/>
            <a:p>
              <a:endParaRPr lang="en-GB"/>
            </a:p>
          </p:txBody>
        </p:sp>
        <p:sp>
          <p:nvSpPr>
            <p:cNvPr id="2887700" name="AutoShape 20"/>
            <p:cNvSpPr>
              <a:spLocks noChangeArrowheads="1"/>
            </p:cNvSpPr>
            <p:nvPr/>
          </p:nvSpPr>
          <p:spPr bwMode="auto">
            <a:xfrm>
              <a:off x="2919" y="3430"/>
              <a:ext cx="181" cy="227"/>
            </a:xfrm>
            <a:prstGeom prst="upDownArrow">
              <a:avLst>
                <a:gd name="adj1" fmla="val 54694"/>
                <a:gd name="adj2" fmla="val 45939"/>
              </a:avLst>
            </a:prstGeom>
            <a:solidFill>
              <a:srgbClr val="A17C45"/>
            </a:solidFill>
            <a:ln w="9525">
              <a:noFill/>
              <a:miter lim="800000"/>
              <a:headEnd/>
              <a:tailEnd/>
            </a:ln>
            <a:effectLst/>
          </p:spPr>
          <p:txBody>
            <a:bodyPr wrap="none" lIns="90000" tIns="46800" rIns="90000" bIns="46800" anchor="ctr"/>
            <a:lstStyle/>
            <a:p>
              <a:endParaRPr lang="en-GB"/>
            </a:p>
          </p:txBody>
        </p:sp>
        <p:sp>
          <p:nvSpPr>
            <p:cNvPr id="2887701" name="Text Box 21"/>
            <p:cNvSpPr txBox="1">
              <a:spLocks noChangeArrowheads="1"/>
            </p:cNvSpPr>
            <p:nvPr/>
          </p:nvSpPr>
          <p:spPr bwMode="auto">
            <a:xfrm>
              <a:off x="1770" y="3666"/>
              <a:ext cx="493" cy="116"/>
            </a:xfrm>
            <a:prstGeom prst="rect">
              <a:avLst/>
            </a:prstGeom>
            <a:noFill/>
            <a:ln w="38100" algn="ctr">
              <a:noFill/>
              <a:miter lim="800000"/>
              <a:headEnd/>
              <a:tailEnd/>
            </a:ln>
            <a:effectLst/>
          </p:spPr>
          <p:txBody>
            <a:bodyPr wrap="none" lIns="0" tIns="0" rIns="0" bIns="0">
              <a:spAutoFit/>
            </a:bodyPr>
            <a:lstStyle/>
            <a:p>
              <a:pPr eaLnBrk="1" hangingPunct="1">
                <a:spcBef>
                  <a:spcPct val="20000"/>
                </a:spcBef>
                <a:buSzPct val="130000"/>
                <a:buNone/>
              </a:pPr>
              <a:r>
                <a:rPr lang="en-GB" sz="1200" dirty="0"/>
                <a:t>Middleware</a:t>
              </a:r>
            </a:p>
          </p:txBody>
        </p:sp>
        <p:sp>
          <p:nvSpPr>
            <p:cNvPr id="2887702" name="Text Box 22"/>
            <p:cNvSpPr txBox="1">
              <a:spLocks noChangeArrowheads="1"/>
            </p:cNvSpPr>
            <p:nvPr/>
          </p:nvSpPr>
          <p:spPr bwMode="auto">
            <a:xfrm>
              <a:off x="2418" y="3662"/>
              <a:ext cx="280" cy="116"/>
            </a:xfrm>
            <a:prstGeom prst="rect">
              <a:avLst/>
            </a:prstGeom>
            <a:noFill/>
            <a:ln w="38100" algn="ctr">
              <a:noFill/>
              <a:miter lim="800000"/>
              <a:headEnd/>
              <a:tailEnd/>
            </a:ln>
            <a:effectLst/>
          </p:spPr>
          <p:txBody>
            <a:bodyPr wrap="none" lIns="0" tIns="0" rIns="0" bIns="0">
              <a:spAutoFit/>
            </a:bodyPr>
            <a:lstStyle/>
            <a:p>
              <a:pPr eaLnBrk="1" hangingPunct="1">
                <a:spcBef>
                  <a:spcPct val="20000"/>
                </a:spcBef>
                <a:buSzPct val="130000"/>
                <a:buNone/>
              </a:pPr>
              <a:r>
                <a:rPr lang="en-GB" sz="1200" dirty="0"/>
                <a:t>DBMS</a:t>
              </a:r>
            </a:p>
          </p:txBody>
        </p:sp>
        <p:sp>
          <p:nvSpPr>
            <p:cNvPr id="2887703" name="Text Box 23"/>
            <p:cNvSpPr txBox="1">
              <a:spLocks noChangeArrowheads="1"/>
            </p:cNvSpPr>
            <p:nvPr/>
          </p:nvSpPr>
          <p:spPr bwMode="auto">
            <a:xfrm>
              <a:off x="2814" y="3658"/>
              <a:ext cx="372" cy="233"/>
            </a:xfrm>
            <a:prstGeom prst="rect">
              <a:avLst/>
            </a:prstGeom>
            <a:noFill/>
            <a:ln w="38100" algn="ctr">
              <a:noFill/>
              <a:miter lim="800000"/>
              <a:headEnd/>
              <a:tailEnd/>
            </a:ln>
            <a:effectLst/>
          </p:spPr>
          <p:txBody>
            <a:bodyPr wrap="none" lIns="0" tIns="0" rIns="0" bIns="0">
              <a:spAutoFit/>
            </a:bodyPr>
            <a:lstStyle/>
            <a:p>
              <a:pPr eaLnBrk="1" hangingPunct="1">
                <a:spcBef>
                  <a:spcPct val="20000"/>
                </a:spcBef>
                <a:buSzPct val="130000"/>
                <a:buNone/>
              </a:pPr>
              <a:r>
                <a:rPr lang="en-GB" sz="1200" dirty="0"/>
                <a:t>Point</a:t>
              </a:r>
              <a:br>
                <a:rPr lang="en-GB" sz="1200" dirty="0"/>
              </a:br>
              <a:r>
                <a:rPr lang="en-GB" sz="1200" dirty="0"/>
                <a:t>Systems</a:t>
              </a:r>
            </a:p>
          </p:txBody>
        </p:sp>
        <p:sp>
          <p:nvSpPr>
            <p:cNvPr id="2887704" name="Text Box 24"/>
            <p:cNvSpPr txBox="1">
              <a:spLocks noChangeArrowheads="1"/>
            </p:cNvSpPr>
            <p:nvPr/>
          </p:nvSpPr>
          <p:spPr bwMode="auto">
            <a:xfrm>
              <a:off x="3776" y="3322"/>
              <a:ext cx="725" cy="215"/>
            </a:xfrm>
            <a:prstGeom prst="rect">
              <a:avLst/>
            </a:prstGeom>
            <a:noFill/>
            <a:ln w="19050" algn="ctr">
              <a:noFill/>
              <a:miter lim="800000"/>
              <a:headEnd/>
              <a:tailEnd/>
            </a:ln>
            <a:effectLst/>
          </p:spPr>
          <p:txBody>
            <a:bodyPr wrap="none" lIns="90000" tIns="46800" rIns="90000" bIns="46800">
              <a:spAutoFit/>
            </a:bodyPr>
            <a:lstStyle/>
            <a:p>
              <a:pPr algn="l" eaLnBrk="1" hangingPunct="1">
                <a:buNone/>
              </a:pPr>
              <a:r>
                <a:rPr lang="en-GB" sz="1600" dirty="0">
                  <a:solidFill>
                    <a:schemeClr val="tx2"/>
                  </a:solidFill>
                </a:rPr>
                <a:t>Integration</a:t>
              </a:r>
            </a:p>
          </p:txBody>
        </p:sp>
        <p:sp>
          <p:nvSpPr>
            <p:cNvPr id="2887705" name="AutoShape 25"/>
            <p:cNvSpPr>
              <a:spLocks noChangeArrowheads="1"/>
            </p:cNvSpPr>
            <p:nvPr/>
          </p:nvSpPr>
          <p:spPr bwMode="auto">
            <a:xfrm>
              <a:off x="3276" y="3359"/>
              <a:ext cx="410" cy="152"/>
            </a:xfrm>
            <a:prstGeom prst="roundRect">
              <a:avLst>
                <a:gd name="adj" fmla="val 16667"/>
              </a:avLst>
            </a:prstGeom>
            <a:solidFill>
              <a:srgbClr val="CCCFA1"/>
            </a:solidFill>
            <a:ln w="9525">
              <a:noFill/>
              <a:round/>
              <a:headEnd/>
              <a:tailEnd/>
            </a:ln>
            <a:effectLst>
              <a:prstShdw prst="shdw17" dist="17961" dir="2700000">
                <a:srgbClr val="CCCFA1">
                  <a:gamma/>
                  <a:shade val="60000"/>
                  <a:invGamma/>
                </a:srgbClr>
              </a:prstShdw>
            </a:effectLst>
          </p:spPr>
          <p:txBody>
            <a:bodyPr wrap="none" lIns="90000" tIns="46800" rIns="90000" bIns="46800" anchor="ctr"/>
            <a:lstStyle/>
            <a:p>
              <a:endParaRPr lang="en-GB"/>
            </a:p>
          </p:txBody>
        </p:sp>
        <p:sp>
          <p:nvSpPr>
            <p:cNvPr id="2887706" name="AutoShape 26"/>
            <p:cNvSpPr>
              <a:spLocks noChangeArrowheads="1"/>
            </p:cNvSpPr>
            <p:nvPr/>
          </p:nvSpPr>
          <p:spPr bwMode="auto">
            <a:xfrm>
              <a:off x="3381" y="3444"/>
              <a:ext cx="181" cy="227"/>
            </a:xfrm>
            <a:prstGeom prst="upDownArrow">
              <a:avLst>
                <a:gd name="adj1" fmla="val 54694"/>
                <a:gd name="adj2" fmla="val 45939"/>
              </a:avLst>
            </a:prstGeom>
            <a:solidFill>
              <a:srgbClr val="A17C45"/>
            </a:solidFill>
            <a:ln w="9525">
              <a:noFill/>
              <a:miter lim="800000"/>
              <a:headEnd/>
              <a:tailEnd/>
            </a:ln>
            <a:effectLst/>
          </p:spPr>
          <p:txBody>
            <a:bodyPr wrap="none" lIns="90000" tIns="46800" rIns="90000" bIns="46800" anchor="ctr"/>
            <a:lstStyle/>
            <a:p>
              <a:endParaRPr lang="en-GB"/>
            </a:p>
          </p:txBody>
        </p:sp>
        <p:sp>
          <p:nvSpPr>
            <p:cNvPr id="2887707" name="Text Box 27"/>
            <p:cNvSpPr txBox="1">
              <a:spLocks noChangeArrowheads="1"/>
            </p:cNvSpPr>
            <p:nvPr/>
          </p:nvSpPr>
          <p:spPr bwMode="auto">
            <a:xfrm>
              <a:off x="3295" y="3672"/>
              <a:ext cx="339" cy="116"/>
            </a:xfrm>
            <a:prstGeom prst="rect">
              <a:avLst/>
            </a:prstGeom>
            <a:noFill/>
            <a:ln w="38100" algn="ctr">
              <a:noFill/>
              <a:miter lim="800000"/>
              <a:headEnd/>
              <a:tailEnd/>
            </a:ln>
            <a:effectLst/>
          </p:spPr>
          <p:txBody>
            <a:bodyPr wrap="none" lIns="0" tIns="0" rIns="0" bIns="0">
              <a:spAutoFit/>
            </a:bodyPr>
            <a:lstStyle/>
            <a:p>
              <a:pPr eaLnBrk="1" hangingPunct="1">
                <a:spcBef>
                  <a:spcPct val="20000"/>
                </a:spcBef>
                <a:buSzPct val="130000"/>
                <a:buNone/>
              </a:pPr>
              <a:r>
                <a:rPr lang="en-GB" sz="1200" dirty="0"/>
                <a:t>Other…</a:t>
              </a:r>
            </a:p>
          </p:txBody>
        </p:sp>
      </p:grpSp>
      <p:grpSp>
        <p:nvGrpSpPr>
          <p:cNvPr id="5" name="Group 28"/>
          <p:cNvGrpSpPr>
            <a:grpSpLocks/>
          </p:cNvGrpSpPr>
          <p:nvPr/>
        </p:nvGrpSpPr>
        <p:grpSpPr bwMode="auto">
          <a:xfrm>
            <a:off x="346075" y="2790825"/>
            <a:ext cx="2098675" cy="2043113"/>
            <a:chOff x="218" y="1758"/>
            <a:chExt cx="1322" cy="1287"/>
          </a:xfrm>
        </p:grpSpPr>
        <p:sp>
          <p:nvSpPr>
            <p:cNvPr id="2887709" name="AutoShape 29"/>
            <p:cNvSpPr>
              <a:spLocks noChangeArrowheads="1"/>
            </p:cNvSpPr>
            <p:nvPr/>
          </p:nvSpPr>
          <p:spPr bwMode="auto">
            <a:xfrm rot="16200000">
              <a:off x="1261" y="2588"/>
              <a:ext cx="265" cy="292"/>
            </a:xfrm>
            <a:prstGeom prst="upDownArrow">
              <a:avLst>
                <a:gd name="adj1" fmla="val 50000"/>
                <a:gd name="adj2" fmla="val 22038"/>
              </a:avLst>
            </a:prstGeom>
            <a:solidFill>
              <a:srgbClr val="FFCC00"/>
            </a:solidFill>
            <a:ln w="12700" algn="ctr">
              <a:solidFill>
                <a:schemeClr val="tx1"/>
              </a:solidFill>
              <a:miter lim="800000"/>
              <a:headEnd/>
              <a:tailEnd/>
            </a:ln>
            <a:effectLst/>
          </p:spPr>
          <p:txBody>
            <a:bodyPr wrap="none" lIns="0" tIns="0" rIns="0" bIns="0" anchor="ctr"/>
            <a:lstStyle/>
            <a:p>
              <a:endParaRPr lang="en-GB"/>
            </a:p>
          </p:txBody>
        </p:sp>
        <p:pic>
          <p:nvPicPr>
            <p:cNvPr id="2887710" name="Picture 30"/>
            <p:cNvPicPr>
              <a:picLocks noChangeAspect="1" noChangeArrowheads="1"/>
            </p:cNvPicPr>
            <p:nvPr/>
          </p:nvPicPr>
          <p:blipFill>
            <a:blip r:embed="rId4" cstate="print"/>
            <a:srcRect/>
            <a:stretch>
              <a:fillRect/>
            </a:stretch>
          </p:blipFill>
          <p:spPr bwMode="auto">
            <a:xfrm>
              <a:off x="435" y="2539"/>
              <a:ext cx="777" cy="506"/>
            </a:xfrm>
            <a:prstGeom prst="rect">
              <a:avLst/>
            </a:prstGeom>
            <a:noFill/>
            <a:ln w="28575">
              <a:solidFill>
                <a:srgbClr val="CDCBED"/>
              </a:solidFill>
              <a:miter lim="800000"/>
              <a:headEnd/>
              <a:tailEnd/>
            </a:ln>
            <a:effectLst/>
          </p:spPr>
        </p:pic>
        <p:pic>
          <p:nvPicPr>
            <p:cNvPr id="2887711" name="Picture 31" descr="computeruse"/>
            <p:cNvPicPr>
              <a:picLocks noChangeAspect="1" noChangeArrowheads="1"/>
            </p:cNvPicPr>
            <p:nvPr/>
          </p:nvPicPr>
          <p:blipFill>
            <a:blip r:embed="rId5" cstate="print"/>
            <a:srcRect/>
            <a:stretch>
              <a:fillRect/>
            </a:stretch>
          </p:blipFill>
          <p:spPr bwMode="auto">
            <a:xfrm>
              <a:off x="218" y="2135"/>
              <a:ext cx="639" cy="588"/>
            </a:xfrm>
            <a:prstGeom prst="rect">
              <a:avLst/>
            </a:prstGeom>
            <a:noFill/>
          </p:spPr>
        </p:pic>
        <p:sp>
          <p:nvSpPr>
            <p:cNvPr id="2887712" name="Text Box 32"/>
            <p:cNvSpPr txBox="1">
              <a:spLocks noChangeArrowheads="1"/>
            </p:cNvSpPr>
            <p:nvPr/>
          </p:nvSpPr>
          <p:spPr bwMode="auto">
            <a:xfrm>
              <a:off x="265" y="1758"/>
              <a:ext cx="546" cy="308"/>
            </a:xfrm>
            <a:prstGeom prst="rect">
              <a:avLst/>
            </a:prstGeom>
            <a:noFill/>
            <a:ln w="38100" algn="ctr">
              <a:noFill/>
              <a:miter lim="800000"/>
              <a:headEnd/>
              <a:tailEnd/>
            </a:ln>
            <a:effectLst/>
          </p:spPr>
          <p:txBody>
            <a:bodyPr wrap="none" lIns="0" tIns="0" rIns="0" bIns="0">
              <a:spAutoFit/>
            </a:bodyPr>
            <a:lstStyle/>
            <a:p>
              <a:pPr algn="l" eaLnBrk="1" hangingPunct="1">
                <a:spcBef>
                  <a:spcPct val="20000"/>
                </a:spcBef>
                <a:buSzPct val="130000"/>
                <a:buNone/>
              </a:pPr>
              <a:r>
                <a:rPr lang="en-GB" sz="1600" dirty="0">
                  <a:solidFill>
                    <a:schemeClr val="tx2"/>
                  </a:solidFill>
                </a:rPr>
                <a:t>Scenario</a:t>
              </a:r>
              <a:br>
                <a:rPr lang="en-GB" sz="1600" dirty="0">
                  <a:solidFill>
                    <a:schemeClr val="tx2"/>
                  </a:solidFill>
                </a:rPr>
              </a:br>
              <a:r>
                <a:rPr lang="en-GB" sz="1600" dirty="0">
                  <a:solidFill>
                    <a:schemeClr val="tx2"/>
                  </a:solidFill>
                </a:rPr>
                <a:t>modelling</a:t>
              </a:r>
            </a:p>
          </p:txBody>
        </p:sp>
      </p:grpSp>
      <p:sp>
        <p:nvSpPr>
          <p:cNvPr id="2887728" name="AutoShape 48"/>
          <p:cNvSpPr>
            <a:spLocks noChangeArrowheads="1"/>
          </p:cNvSpPr>
          <p:nvPr/>
        </p:nvSpPr>
        <p:spPr bwMode="auto">
          <a:xfrm flipH="1">
            <a:off x="1678627" y="800100"/>
            <a:ext cx="3357563" cy="1690688"/>
          </a:xfrm>
          <a:prstGeom prst="wedgeRectCallout">
            <a:avLst>
              <a:gd name="adj1" fmla="val 65079"/>
              <a:gd name="adj2" fmla="val 115537"/>
            </a:avLst>
          </a:prstGeom>
          <a:solidFill>
            <a:srgbClr val="FFFF99"/>
          </a:solidFill>
          <a:ln w="9525" algn="ctr">
            <a:solidFill>
              <a:schemeClr val="tx1"/>
            </a:solidFill>
            <a:miter lim="800000"/>
            <a:headEnd/>
            <a:tailEnd/>
          </a:ln>
          <a:effectLst>
            <a:outerShdw dist="107763" dir="2700000" algn="ctr" rotWithShape="0">
              <a:schemeClr val="bg2">
                <a:alpha val="50000"/>
              </a:schemeClr>
            </a:outerShdw>
          </a:effectLst>
        </p:spPr>
        <p:txBody>
          <a:bodyPr lIns="0" tIns="0" rIns="0" bIns="0"/>
          <a:lstStyle/>
          <a:p>
            <a:pPr eaLnBrk="1" hangingPunct="1">
              <a:spcBef>
                <a:spcPct val="20000"/>
              </a:spcBef>
              <a:buSzPct val="130000"/>
              <a:buNone/>
            </a:pPr>
            <a:r>
              <a:rPr lang="en-US" sz="1800" dirty="0"/>
              <a:t>Event based scenarios can be </a:t>
            </a:r>
            <a:r>
              <a:rPr lang="en-US" sz="1800" dirty="0" err="1"/>
              <a:t>modelled</a:t>
            </a:r>
            <a:r>
              <a:rPr lang="en-US" sz="1800" dirty="0"/>
              <a:t> using a GUI tool.</a:t>
            </a:r>
          </a:p>
          <a:p>
            <a:pPr eaLnBrk="1" hangingPunct="1">
              <a:spcBef>
                <a:spcPct val="20000"/>
              </a:spcBef>
              <a:buSzPct val="130000"/>
              <a:buNone/>
            </a:pPr>
            <a:r>
              <a:rPr lang="en-US" sz="1800" dirty="0"/>
              <a:t>Business analysts can develop, configure and deploy scenarios themselves</a:t>
            </a:r>
            <a:endParaRPr lang="en-US" dirty="0"/>
          </a:p>
        </p:txBody>
      </p:sp>
      <p:pic>
        <p:nvPicPr>
          <p:cNvPr id="52" name="Picture 33" descr="event-correlators"/>
          <p:cNvPicPr>
            <a:picLocks noChangeAspect="1" noChangeArrowheads="1"/>
          </p:cNvPicPr>
          <p:nvPr/>
        </p:nvPicPr>
        <p:blipFill>
          <a:blip r:embed="rId6" cstate="print"/>
          <a:srcRect/>
          <a:stretch>
            <a:fillRect/>
          </a:stretch>
        </p:blipFill>
        <p:spPr bwMode="auto">
          <a:xfrm>
            <a:off x="2209706" y="3830704"/>
            <a:ext cx="1982138" cy="1164377"/>
          </a:xfrm>
          <a:prstGeom prst="rect">
            <a:avLst/>
          </a:prstGeom>
          <a:noFill/>
          <a:ln w="9525">
            <a:noFill/>
            <a:miter lim="800000"/>
            <a:headEnd/>
            <a:tailEnd/>
          </a:ln>
        </p:spPr>
      </p:pic>
      <p:pic>
        <p:nvPicPr>
          <p:cNvPr id="2887729" name="Picture 49"/>
          <p:cNvPicPr>
            <a:picLocks noChangeAspect="1" noChangeArrowheads="1"/>
          </p:cNvPicPr>
          <p:nvPr/>
        </p:nvPicPr>
        <p:blipFill>
          <a:blip r:embed="rId7" cstate="print"/>
          <a:srcRect/>
          <a:stretch>
            <a:fillRect/>
          </a:stretch>
        </p:blipFill>
        <p:spPr bwMode="auto">
          <a:xfrm>
            <a:off x="858531" y="988846"/>
            <a:ext cx="6872288" cy="5037138"/>
          </a:xfrm>
          <a:prstGeom prst="rect">
            <a:avLst/>
          </a:prstGeom>
          <a:noFill/>
          <a:ln w="3175">
            <a:noFill/>
            <a:miter lim="800000"/>
            <a:headEnd/>
            <a:tailEnd/>
          </a:ln>
          <a:effectLst/>
        </p:spPr>
      </p:pic>
    </p:spTree>
    <p:extLst>
      <p:ext uri="{BB962C8B-B14F-4D97-AF65-F5344CB8AC3E}">
        <p14:creationId xmlns:p14="http://schemas.microsoft.com/office/powerpoint/2010/main" val="197287051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887728"/>
                                        </p:tgtEl>
                                        <p:attrNameLst>
                                          <p:attrName>style.visibility</p:attrName>
                                        </p:attrNameLst>
                                      </p:cBhvr>
                                      <p:to>
                                        <p:strVal val="visible"/>
                                      </p:to>
                                    </p:set>
                                    <p:animEffect transition="in" filter="fade">
                                      <p:cBhvr>
                                        <p:cTn id="12" dur="500"/>
                                        <p:tgtEl>
                                          <p:spTgt spid="2887728"/>
                                        </p:tgtEl>
                                      </p:cBhvr>
                                    </p:animEffect>
                                  </p:childTnLst>
                                  <p:subTnLst>
                                    <p:set>
                                      <p:cBhvr override="childStyle">
                                        <p:cTn dur="1" fill="hold" display="0" masterRel="nextClick" afterEffect="1"/>
                                        <p:tgtEl>
                                          <p:spTgt spid="2887728"/>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877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772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Why Real Time Stream Processing for Big</a:t>
            </a:r>
            <a:br>
              <a:rPr lang="en-US" dirty="0"/>
            </a:br>
            <a:r>
              <a:rPr lang="en-US" dirty="0"/>
              <a:t>Data?</a:t>
            </a:r>
          </a:p>
        </p:txBody>
      </p:sp>
      <p:sp>
        <p:nvSpPr>
          <p:cNvPr id="3" name="Content Placeholder 2"/>
          <p:cNvSpPr>
            <a:spLocks noGrp="1"/>
          </p:cNvSpPr>
          <p:nvPr>
            <p:ph idx="1"/>
          </p:nvPr>
        </p:nvSpPr>
        <p:spPr>
          <a:xfrm>
            <a:off x="390525" y="1587500"/>
            <a:ext cx="8143875" cy="5257800"/>
          </a:xfrm>
        </p:spPr>
        <p:txBody>
          <a:bodyPr>
            <a:normAutofit/>
          </a:bodyPr>
          <a:lstStyle/>
          <a:p>
            <a:r>
              <a:rPr lang="en-US" sz="2000" dirty="0"/>
              <a:t>Scale out needed also for Event Processing</a:t>
            </a:r>
          </a:p>
          <a:p>
            <a:r>
              <a:rPr lang="en-US" sz="2000" dirty="0"/>
              <a:t>Very diverse analysis challenges (programming framework needed)</a:t>
            </a:r>
          </a:p>
          <a:p>
            <a:r>
              <a:rPr lang="en-US" sz="2000" dirty="0"/>
              <a:t>The processing system must keep up with the event rate or degrade gracefully by eliminating events, this is typically called load shedding</a:t>
            </a:r>
          </a:p>
          <a:p>
            <a:r>
              <a:rPr lang="en-US" sz="2000" dirty="0"/>
              <a:t>MapReduce, </a:t>
            </a:r>
            <a:r>
              <a:rPr lang="en-US" sz="2000" dirty="0" err="1"/>
              <a:t>Hadoop</a:t>
            </a:r>
            <a:r>
              <a:rPr lang="en-US" sz="2000" dirty="0"/>
              <a:t>, etc. store and process data at scale, But not for </a:t>
            </a:r>
            <a:r>
              <a:rPr lang="en-US" sz="2000" dirty="0" err="1"/>
              <a:t>realtime</a:t>
            </a:r>
            <a:r>
              <a:rPr lang="en-US" sz="2000" dirty="0"/>
              <a:t> systems</a:t>
            </a:r>
          </a:p>
          <a:p>
            <a:r>
              <a:rPr lang="en-US" sz="2000" dirty="0"/>
              <a:t>There's no hack that will turn Hadoop into a real </a:t>
            </a:r>
            <a:r>
              <a:rPr lang="en-US" sz="2000" dirty="0" err="1"/>
              <a:t>realtime</a:t>
            </a:r>
            <a:r>
              <a:rPr lang="en-US" sz="2000" dirty="0"/>
              <a:t> streaming system</a:t>
            </a:r>
          </a:p>
          <a:p>
            <a:pPr lvl="1"/>
            <a:r>
              <a:rPr lang="en-US" sz="1800" dirty="0"/>
              <a:t>can reduce latency in Hadoop systems and get similar effects</a:t>
            </a:r>
          </a:p>
          <a:p>
            <a:pPr lvl="1"/>
            <a:r>
              <a:rPr lang="en-US" sz="1800" dirty="0"/>
              <a:t>but fundamentally different set of requirements than batch processing</a:t>
            </a:r>
          </a:p>
          <a:p>
            <a:r>
              <a:rPr lang="en-US" sz="2000" dirty="0"/>
              <a:t>Lack of a "</a:t>
            </a:r>
            <a:r>
              <a:rPr lang="en-US" sz="2000" dirty="0" err="1"/>
              <a:t>Hadoop</a:t>
            </a:r>
            <a:r>
              <a:rPr lang="en-US" sz="2000" dirty="0"/>
              <a:t> of </a:t>
            </a:r>
            <a:r>
              <a:rPr lang="en-US" sz="2000" dirty="0" err="1"/>
              <a:t>realtime</a:t>
            </a:r>
            <a:r>
              <a:rPr lang="en-US" sz="2000" dirty="0"/>
              <a:t>" has become the biggest hole in the data processing ecosystem</a:t>
            </a:r>
          </a:p>
        </p:txBody>
      </p:sp>
    </p:spTree>
    <p:extLst>
      <p:ext uri="{BB962C8B-B14F-4D97-AF65-F5344CB8AC3E}">
        <p14:creationId xmlns:p14="http://schemas.microsoft.com/office/powerpoint/2010/main" val="532688323"/>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Streaming Engines</a:t>
            </a:r>
          </a:p>
        </p:txBody>
      </p:sp>
      <p:sp>
        <p:nvSpPr>
          <p:cNvPr id="3" name="Content Placeholder 2"/>
          <p:cNvSpPr>
            <a:spLocks noGrp="1"/>
          </p:cNvSpPr>
          <p:nvPr>
            <p:ph idx="1"/>
          </p:nvPr>
        </p:nvSpPr>
        <p:spPr/>
        <p:txBody>
          <a:bodyPr>
            <a:normAutofit fontScale="77500" lnSpcReduction="20000"/>
          </a:bodyPr>
          <a:lstStyle/>
          <a:p>
            <a:r>
              <a:rPr lang="en-US" dirty="0"/>
              <a:t>Twitter (</a:t>
            </a:r>
            <a:r>
              <a:rPr lang="en-US" dirty="0" err="1"/>
              <a:t>Backtype</a:t>
            </a:r>
            <a:r>
              <a:rPr lang="en-US" dirty="0"/>
              <a:t>) Storm</a:t>
            </a:r>
          </a:p>
          <a:p>
            <a:pPr lvl="1"/>
            <a:r>
              <a:rPr lang="en-US" dirty="0"/>
              <a:t>Open Source</a:t>
            </a:r>
          </a:p>
          <a:p>
            <a:r>
              <a:rPr lang="en-US" dirty="0"/>
              <a:t>Yahoo S4</a:t>
            </a:r>
          </a:p>
          <a:p>
            <a:pPr lvl="1"/>
            <a:r>
              <a:rPr lang="en-US" dirty="0"/>
              <a:t>Open Source</a:t>
            </a:r>
          </a:p>
          <a:p>
            <a:r>
              <a:rPr lang="en-US" dirty="0"/>
              <a:t>Facebook Puma</a:t>
            </a:r>
          </a:p>
          <a:p>
            <a:pPr lvl="1"/>
            <a:r>
              <a:rPr lang="en-US" dirty="0"/>
              <a:t>Not Open Sourced yet, will be soon</a:t>
            </a:r>
          </a:p>
          <a:p>
            <a:r>
              <a:rPr lang="en-US" dirty="0"/>
              <a:t>Spark Streaming</a:t>
            </a:r>
          </a:p>
          <a:p>
            <a:pPr lvl="1"/>
            <a:r>
              <a:rPr lang="en-US" dirty="0"/>
              <a:t>Up and coming!?</a:t>
            </a:r>
          </a:p>
          <a:p>
            <a:r>
              <a:rPr lang="de-DE" dirty="0"/>
              <a:t>SAP </a:t>
            </a:r>
            <a:r>
              <a:rPr lang="de-DE" dirty="0" err="1"/>
              <a:t>Sybase</a:t>
            </a:r>
            <a:r>
              <a:rPr lang="de-DE" dirty="0"/>
              <a:t> Event Stream </a:t>
            </a:r>
            <a:r>
              <a:rPr lang="de-DE" dirty="0" err="1"/>
              <a:t>Processor</a:t>
            </a:r>
            <a:endParaRPr lang="de-DE" dirty="0"/>
          </a:p>
          <a:p>
            <a:pPr marL="0" indent="0">
              <a:buNone/>
            </a:pPr>
            <a:endParaRPr lang="en-US" dirty="0"/>
          </a:p>
          <a:p>
            <a:endParaRPr lang="en-US" dirty="0"/>
          </a:p>
          <a:p>
            <a:r>
              <a:rPr lang="en-US" sz="2595" dirty="0"/>
              <a:t>Older non-cloud systems</a:t>
            </a:r>
          </a:p>
          <a:p>
            <a:pPr lvl="1"/>
            <a:r>
              <a:rPr lang="en-US" sz="2162" dirty="0"/>
              <a:t>IBM System S </a:t>
            </a:r>
          </a:p>
          <a:p>
            <a:pPr lvl="1"/>
            <a:r>
              <a:rPr lang="en-US" sz="2162" dirty="0"/>
              <a:t>Borealis </a:t>
            </a:r>
          </a:p>
          <a:p>
            <a:pPr lvl="2"/>
            <a:r>
              <a:rPr lang="en-US" sz="1946" dirty="0" err="1"/>
              <a:t>Decendent</a:t>
            </a:r>
            <a:r>
              <a:rPr lang="en-US" sz="1946" dirty="0"/>
              <a:t> of Aurora from Brown Univ., Not active anymore</a:t>
            </a:r>
          </a:p>
        </p:txBody>
      </p:sp>
    </p:spTree>
    <p:extLst>
      <p:ext uri="{BB962C8B-B14F-4D97-AF65-F5344CB8AC3E}">
        <p14:creationId xmlns:p14="http://schemas.microsoft.com/office/powerpoint/2010/main" val="585679652"/>
      </p:ext>
    </p:extLst>
  </p:cSld>
  <p:clrMapOvr>
    <a:masterClrMapping/>
  </p:clrMapOvr>
  <p:transition spd="med">
    <p:fade/>
  </p:transition>
</p:sld>
</file>

<file path=ppt/theme/theme1.xml><?xml version="1.0" encoding="utf-8"?>
<a:theme xmlns:a="http://schemas.openxmlformats.org/drawingml/2006/main" name="KIT-Masterslides-EN-SDQ">
  <a:themeElements>
    <a:clrScheme name="Standarddesign 1">
      <a:dk1>
        <a:srgbClr val="000000"/>
      </a:dk1>
      <a:lt1>
        <a:srgbClr val="FFFFFF"/>
      </a:lt1>
      <a:dk2>
        <a:srgbClr val="000000"/>
      </a:dk2>
      <a:lt2>
        <a:srgbClr val="D9D9D9"/>
      </a:lt2>
      <a:accent1>
        <a:srgbClr val="009682"/>
      </a:accent1>
      <a:accent2>
        <a:srgbClr val="4664AA"/>
      </a:accent2>
      <a:accent3>
        <a:srgbClr val="FFFFFF"/>
      </a:accent3>
      <a:accent4>
        <a:srgbClr val="000000"/>
      </a:accent4>
      <a:accent5>
        <a:srgbClr val="AAC9C1"/>
      </a:accent5>
      <a:accent6>
        <a:srgbClr val="3F5A9A"/>
      </a:accent6>
      <a:hlink>
        <a:srgbClr val="808080"/>
      </a:hlink>
      <a:folHlink>
        <a:srgbClr val="7D92C3"/>
      </a:folHlink>
    </a:clrScheme>
    <a:fontScheme name="Standarddesig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00"/>
        </a:dk2>
        <a:lt2>
          <a:srgbClr val="D9D9D9"/>
        </a:lt2>
        <a:accent1>
          <a:srgbClr val="009682"/>
        </a:accent1>
        <a:accent2>
          <a:srgbClr val="4664AA"/>
        </a:accent2>
        <a:accent3>
          <a:srgbClr val="FFFFFF"/>
        </a:accent3>
        <a:accent4>
          <a:srgbClr val="000000"/>
        </a:accent4>
        <a:accent5>
          <a:srgbClr val="AAC9C1"/>
        </a:accent5>
        <a:accent6>
          <a:srgbClr val="3F5A9A"/>
        </a:accent6>
        <a:hlink>
          <a:srgbClr val="808080"/>
        </a:hlink>
        <a:folHlink>
          <a:srgbClr val="7D92C3"/>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38BB58CE4C405540A34980841842442B" ma:contentTypeVersion="0" ma:contentTypeDescription="Ein neues Dokument erstellen." ma:contentTypeScope="" ma:versionID="c8b7df27ffe20c06f15b1059f69b2e7e">
  <xsd:schema xmlns:xsd="http://www.w3.org/2001/XMLSchema" xmlns:p="http://schemas.microsoft.com/office/2006/metadata/properties" targetNamespace="http://schemas.microsoft.com/office/2006/metadata/properties" ma:root="true" ma:fieldsID="246f02dd96380beb4f7cdcce14d77fd6">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ma:readOnly="tru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9458252-5527-4D5D-95B6-A1F084C0F9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B3035A87-4EFF-48FD-B94C-7EC0ECF47D6B}">
  <ds:schemaRef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purl.org/dc/terms/"/>
    <ds:schemaRef ds:uri="http://www.w3.org/XML/1998/namespace"/>
    <ds:schemaRef ds:uri="http://purl.org/dc/dcmitype/"/>
  </ds:schemaRefs>
</ds:datastoreItem>
</file>

<file path=customXml/itemProps3.xml><?xml version="1.0" encoding="utf-8"?>
<ds:datastoreItem xmlns:ds="http://schemas.openxmlformats.org/officeDocument/2006/customXml" ds:itemID="{A5A7B7ED-38F6-48E2-A2B7-AB027367B89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KIT-Masterslides-EN-SDQ-large-font</Template>
  <TotalTime>0</TotalTime>
  <Words>1809</Words>
  <Application>Microsoft Office PowerPoint</Application>
  <PresentationFormat>Bildschirmpräsentation (4:3)</PresentationFormat>
  <Paragraphs>371</Paragraphs>
  <Slides>59</Slides>
  <Notes>13</Notes>
  <HiddenSlides>0</HiddenSlides>
  <MMClips>0</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59</vt:i4>
      </vt:variant>
    </vt:vector>
  </HeadingPairs>
  <TitlesOfParts>
    <vt:vector size="67" baseType="lpstr">
      <vt:lpstr>맑은 고딕</vt:lpstr>
      <vt:lpstr>Arial</vt:lpstr>
      <vt:lpstr>Arial Unicode MS</vt:lpstr>
      <vt:lpstr>Calibri</vt:lpstr>
      <vt:lpstr>Courier New</vt:lpstr>
      <vt:lpstr>Wingdings</vt:lpstr>
      <vt:lpstr>Yank</vt:lpstr>
      <vt:lpstr>KIT-Masterslides-EN-SDQ</vt:lpstr>
      <vt:lpstr>PowerPoint-Präsentation</vt:lpstr>
      <vt:lpstr>PowerPoint-Präsentation</vt:lpstr>
      <vt:lpstr>query = function (all data) </vt:lpstr>
      <vt:lpstr>Business Velocity Is Key to Efficiency  Context Sesitivity</vt:lpstr>
      <vt:lpstr>Knowing Sooner Rather than Later (Hackathorn, 2007)  </vt:lpstr>
      <vt:lpstr>Complex Event Systems</vt:lpstr>
      <vt:lpstr>Event analysis</vt:lpstr>
      <vt:lpstr>Why Real Time Stream Processing for Big Data?</vt:lpstr>
      <vt:lpstr>Cloud Streaming Engines</vt:lpstr>
      <vt:lpstr>Streaming Analysis</vt:lpstr>
      <vt:lpstr>Batch and Streaming Analysis for Social Media Data</vt:lpstr>
      <vt:lpstr>Social media data – an example data record</vt:lpstr>
      <vt:lpstr>Parallelization with Storm - challenges</vt:lpstr>
      <vt:lpstr>Storm Concepts</vt:lpstr>
      <vt:lpstr>Guaranteeing Message Processing</vt:lpstr>
      <vt:lpstr>Solution – enhanced Apache Storm topology</vt:lpstr>
      <vt:lpstr>Scalability comparison</vt:lpstr>
      <vt:lpstr>PowerPoint-Präsentation</vt:lpstr>
      <vt:lpstr>Realtime Views</vt:lpstr>
      <vt:lpstr>What is Holding us Back?</vt:lpstr>
      <vt:lpstr>Die technologische Entwicklung verschiebt die Grenzen in der IT.</vt:lpstr>
      <vt:lpstr>Performance Bottleneck Comparison</vt:lpstr>
      <vt:lpstr>Jetzt ist die Zeit für die Umsetzung der In-Memory-Innovation.</vt:lpstr>
      <vt:lpstr>Querying near Realtime</vt:lpstr>
      <vt:lpstr>Example Game-Analytics</vt:lpstr>
      <vt:lpstr>A Context Processing Chain</vt:lpstr>
      <vt:lpstr>PowerPoint-Präsentation</vt:lpstr>
      <vt:lpstr>PowerPoint-Präsentation</vt:lpstr>
      <vt:lpstr>Context-Awarene Application (Recap: Schilit)</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Extending OOP</vt:lpstr>
      <vt:lpstr>COP Basics</vt:lpstr>
      <vt:lpstr>COP Design Concepts</vt:lpstr>
      <vt:lpstr>Wildlife Tracking Design</vt:lpstr>
      <vt:lpstr>COP.js </vt:lpstr>
      <vt:lpstr>COP extensions/frameworks</vt:lpstr>
      <vt:lpstr>Event Condition Action</vt:lpstr>
      <vt:lpstr>Interactive Prototyping of Context Aware Applications (iCAP, Dey 2006)</vt:lpstr>
      <vt:lpstr>Rapid Prototyping</vt:lpstr>
      <vt:lpstr>Rapid Prototyping</vt:lpstr>
      <vt:lpstr>Logic programming</vt:lpstr>
      <vt:lpstr>Logic Programming</vt:lpstr>
      <vt:lpstr>PowerPoint-Präsentation</vt:lpstr>
      <vt:lpstr>Reading</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Klaus Krogmann</dc:creator>
  <cp:lastModifiedBy>E P</cp:lastModifiedBy>
  <cp:revision>1424</cp:revision>
  <cp:lastPrinted>1601-01-01T00:00:00Z</cp:lastPrinted>
  <dcterms:created xsi:type="dcterms:W3CDTF">1601-01-01T00:00:00Z</dcterms:created>
  <dcterms:modified xsi:type="dcterms:W3CDTF">2016-07-17T15:44:54Z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ContentTypeId">
    <vt:lpwstr>0x01010038BB58CE4C405540A34980841842442B</vt:lpwstr>
  </property>
</Properties>
</file>